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47"/>
  </p:notesMasterIdLst>
  <p:sldIdLst>
    <p:sldId id="257" r:id="rId2"/>
    <p:sldId id="282" r:id="rId3"/>
    <p:sldId id="284" r:id="rId4"/>
    <p:sldId id="469" r:id="rId5"/>
    <p:sldId id="479" r:id="rId6"/>
    <p:sldId id="480" r:id="rId7"/>
    <p:sldId id="470" r:id="rId8"/>
    <p:sldId id="471" r:id="rId9"/>
    <p:sldId id="561" r:id="rId10"/>
    <p:sldId id="472" r:id="rId11"/>
    <p:sldId id="562" r:id="rId12"/>
    <p:sldId id="473" r:id="rId13"/>
    <p:sldId id="563" r:id="rId14"/>
    <p:sldId id="474" r:id="rId15"/>
    <p:sldId id="564" r:id="rId16"/>
    <p:sldId id="475" r:id="rId17"/>
    <p:sldId id="476" r:id="rId18"/>
    <p:sldId id="566" r:id="rId19"/>
    <p:sldId id="477" r:id="rId20"/>
    <p:sldId id="567" r:id="rId21"/>
    <p:sldId id="568" r:id="rId22"/>
    <p:sldId id="569" r:id="rId23"/>
    <p:sldId id="478" r:id="rId24"/>
    <p:sldId id="283" r:id="rId25"/>
    <p:sldId id="259" r:id="rId26"/>
    <p:sldId id="389" r:id="rId27"/>
    <p:sldId id="729" r:id="rId28"/>
    <p:sldId id="358" r:id="rId29"/>
    <p:sldId id="357" r:id="rId30"/>
    <p:sldId id="617" r:id="rId31"/>
    <p:sldId id="359" r:id="rId32"/>
    <p:sldId id="360" r:id="rId33"/>
    <p:sldId id="361" r:id="rId34"/>
    <p:sldId id="621" r:id="rId35"/>
    <p:sldId id="410" r:id="rId36"/>
    <p:sldId id="618" r:id="rId37"/>
    <p:sldId id="619" r:id="rId38"/>
    <p:sldId id="362" r:id="rId39"/>
    <p:sldId id="363" r:id="rId40"/>
    <p:sldId id="620" r:id="rId41"/>
    <p:sldId id="364" r:id="rId42"/>
    <p:sldId id="365" r:id="rId43"/>
    <p:sldId id="366" r:id="rId44"/>
    <p:sldId id="367" r:id="rId45"/>
    <p:sldId id="368" r:id="rId46"/>
    <p:sldId id="717" r:id="rId47"/>
    <p:sldId id="408" r:id="rId48"/>
    <p:sldId id="624" r:id="rId49"/>
    <p:sldId id="370" r:id="rId50"/>
    <p:sldId id="622" r:id="rId51"/>
    <p:sldId id="623" r:id="rId52"/>
    <p:sldId id="372" r:id="rId53"/>
    <p:sldId id="625" r:id="rId54"/>
    <p:sldId id="626" r:id="rId55"/>
    <p:sldId id="627" r:id="rId56"/>
    <p:sldId id="628" r:id="rId57"/>
    <p:sldId id="629" r:id="rId58"/>
    <p:sldId id="630" r:id="rId59"/>
    <p:sldId id="631" r:id="rId60"/>
    <p:sldId id="632" r:id="rId61"/>
    <p:sldId id="260" r:id="rId62"/>
    <p:sldId id="270" r:id="rId63"/>
    <p:sldId id="271" r:id="rId64"/>
    <p:sldId id="413" r:id="rId65"/>
    <p:sldId id="414" r:id="rId66"/>
    <p:sldId id="415" r:id="rId67"/>
    <p:sldId id="416" r:id="rId68"/>
    <p:sldId id="597" r:id="rId69"/>
    <p:sldId id="417" r:id="rId70"/>
    <p:sldId id="598" r:id="rId71"/>
    <p:sldId id="720" r:id="rId72"/>
    <p:sldId id="721" r:id="rId73"/>
    <p:sldId id="722" r:id="rId74"/>
    <p:sldId id="723" r:id="rId75"/>
    <p:sldId id="724" r:id="rId76"/>
    <p:sldId id="725" r:id="rId77"/>
    <p:sldId id="726" r:id="rId78"/>
    <p:sldId id="727" r:id="rId79"/>
    <p:sldId id="728" r:id="rId80"/>
    <p:sldId id="272" r:id="rId81"/>
    <p:sldId id="267" r:id="rId82"/>
    <p:sldId id="666" r:id="rId83"/>
    <p:sldId id="667" r:id="rId84"/>
    <p:sldId id="668" r:id="rId85"/>
    <p:sldId id="669" r:id="rId86"/>
    <p:sldId id="670" r:id="rId87"/>
    <p:sldId id="671" r:id="rId88"/>
    <p:sldId id="672" r:id="rId89"/>
    <p:sldId id="673" r:id="rId90"/>
    <p:sldId id="674" r:id="rId91"/>
    <p:sldId id="675" r:id="rId92"/>
    <p:sldId id="676" r:id="rId93"/>
    <p:sldId id="677" r:id="rId94"/>
    <p:sldId id="678" r:id="rId95"/>
    <p:sldId id="679" r:id="rId96"/>
    <p:sldId id="680" r:id="rId97"/>
    <p:sldId id="681" r:id="rId98"/>
    <p:sldId id="682" r:id="rId99"/>
    <p:sldId id="683" r:id="rId100"/>
    <p:sldId id="684" r:id="rId101"/>
    <p:sldId id="685" r:id="rId102"/>
    <p:sldId id="686" r:id="rId103"/>
    <p:sldId id="687" r:id="rId104"/>
    <p:sldId id="688" r:id="rId105"/>
    <p:sldId id="689" r:id="rId106"/>
    <p:sldId id="690" r:id="rId107"/>
    <p:sldId id="691" r:id="rId108"/>
    <p:sldId id="692" r:id="rId109"/>
    <p:sldId id="693" r:id="rId110"/>
    <p:sldId id="694" r:id="rId111"/>
    <p:sldId id="695" r:id="rId112"/>
    <p:sldId id="696" r:id="rId113"/>
    <p:sldId id="697" r:id="rId114"/>
    <p:sldId id="698" r:id="rId115"/>
    <p:sldId id="700" r:id="rId116"/>
    <p:sldId id="288" r:id="rId117"/>
    <p:sldId id="701" r:id="rId118"/>
    <p:sldId id="702" r:id="rId119"/>
    <p:sldId id="703" r:id="rId120"/>
    <p:sldId id="704" r:id="rId121"/>
    <p:sldId id="705" r:id="rId122"/>
    <p:sldId id="706" r:id="rId123"/>
    <p:sldId id="707" r:id="rId124"/>
    <p:sldId id="708" r:id="rId125"/>
    <p:sldId id="709" r:id="rId126"/>
    <p:sldId id="710" r:id="rId127"/>
    <p:sldId id="711" r:id="rId128"/>
    <p:sldId id="712" r:id="rId129"/>
    <p:sldId id="713" r:id="rId130"/>
    <p:sldId id="714" r:id="rId131"/>
    <p:sldId id="715" r:id="rId132"/>
    <p:sldId id="716" r:id="rId133"/>
    <p:sldId id="273" r:id="rId134"/>
    <p:sldId id="275" r:id="rId135"/>
    <p:sldId id="422" r:id="rId136"/>
    <p:sldId id="428" r:id="rId137"/>
    <p:sldId id="423" r:id="rId138"/>
    <p:sldId id="429" r:id="rId139"/>
    <p:sldId id="600" r:id="rId140"/>
    <p:sldId id="424" r:id="rId141"/>
    <p:sldId id="601" r:id="rId142"/>
    <p:sldId id="425" r:id="rId143"/>
    <p:sldId id="602" r:id="rId144"/>
    <p:sldId id="426" r:id="rId145"/>
    <p:sldId id="603" r:id="rId146"/>
    <p:sldId id="427" r:id="rId147"/>
    <p:sldId id="604" r:id="rId148"/>
    <p:sldId id="300" r:id="rId149"/>
    <p:sldId id="276" r:id="rId150"/>
    <p:sldId id="277" r:id="rId151"/>
    <p:sldId id="507" r:id="rId152"/>
    <p:sldId id="468" r:id="rId153"/>
    <p:sldId id="719" r:id="rId154"/>
    <p:sldId id="558" r:id="rId155"/>
    <p:sldId id="500" r:id="rId156"/>
    <p:sldId id="278" r:id="rId157"/>
    <p:sldId id="543" r:id="rId158"/>
    <p:sldId id="559" r:id="rId159"/>
    <p:sldId id="605" r:id="rId160"/>
    <p:sldId id="281" r:id="rId161"/>
    <p:sldId id="261" r:id="rId162"/>
    <p:sldId id="633" r:id="rId163"/>
    <p:sldId id="634" r:id="rId164"/>
    <p:sldId id="635" r:id="rId165"/>
    <p:sldId id="636" r:id="rId166"/>
    <p:sldId id="637" r:id="rId167"/>
    <p:sldId id="638" r:id="rId168"/>
    <p:sldId id="639" r:id="rId169"/>
    <p:sldId id="640" r:id="rId170"/>
    <p:sldId id="641" r:id="rId171"/>
    <p:sldId id="642" r:id="rId172"/>
    <p:sldId id="643" r:id="rId173"/>
    <p:sldId id="644" r:id="rId174"/>
    <p:sldId id="645" r:id="rId175"/>
    <p:sldId id="646" r:id="rId176"/>
    <p:sldId id="647" r:id="rId177"/>
    <p:sldId id="648" r:id="rId178"/>
    <p:sldId id="649" r:id="rId179"/>
    <p:sldId id="650" r:id="rId180"/>
    <p:sldId id="263" r:id="rId181"/>
    <p:sldId id="264" r:id="rId182"/>
    <p:sldId id="651" r:id="rId183"/>
    <p:sldId id="652" r:id="rId184"/>
    <p:sldId id="653" r:id="rId185"/>
    <p:sldId id="654" r:id="rId186"/>
    <p:sldId id="655" r:id="rId187"/>
    <p:sldId id="656" r:id="rId188"/>
    <p:sldId id="657" r:id="rId189"/>
    <p:sldId id="658" r:id="rId190"/>
    <p:sldId id="659" r:id="rId191"/>
    <p:sldId id="660" r:id="rId192"/>
    <p:sldId id="661" r:id="rId193"/>
    <p:sldId id="662" r:id="rId194"/>
    <p:sldId id="663" r:id="rId195"/>
    <p:sldId id="664" r:id="rId196"/>
    <p:sldId id="718" r:id="rId197"/>
    <p:sldId id="665" r:id="rId198"/>
    <p:sldId id="291" r:id="rId199"/>
    <p:sldId id="539" r:id="rId200"/>
    <p:sldId id="533" r:id="rId201"/>
    <p:sldId id="534" r:id="rId202"/>
    <p:sldId id="535" r:id="rId203"/>
    <p:sldId id="536" r:id="rId204"/>
    <p:sldId id="537" r:id="rId205"/>
    <p:sldId id="538" r:id="rId206"/>
    <p:sldId id="548" r:id="rId207"/>
    <p:sldId id="527" r:id="rId208"/>
    <p:sldId id="546" r:id="rId209"/>
    <p:sldId id="547" r:id="rId210"/>
    <p:sldId id="528" r:id="rId211"/>
    <p:sldId id="545" r:id="rId212"/>
    <p:sldId id="577" r:id="rId213"/>
    <p:sldId id="529" r:id="rId214"/>
    <p:sldId id="530" r:id="rId215"/>
    <p:sldId id="544" r:id="rId216"/>
    <p:sldId id="579" r:id="rId217"/>
    <p:sldId id="578" r:id="rId218"/>
    <p:sldId id="594" r:id="rId219"/>
    <p:sldId id="512" r:id="rId220"/>
    <p:sldId id="513" r:id="rId221"/>
    <p:sldId id="514" r:id="rId222"/>
    <p:sldId id="515" r:id="rId223"/>
    <p:sldId id="516" r:id="rId224"/>
    <p:sldId id="517" r:id="rId225"/>
    <p:sldId id="518" r:id="rId226"/>
    <p:sldId id="519" r:id="rId227"/>
    <p:sldId id="526" r:id="rId228"/>
    <p:sldId id="295" r:id="rId229"/>
    <p:sldId id="285" r:id="rId230"/>
    <p:sldId id="287" r:id="rId231"/>
    <p:sldId id="571" r:id="rId232"/>
    <p:sldId id="481" r:id="rId233"/>
    <p:sldId id="482" r:id="rId234"/>
    <p:sldId id="483" r:id="rId235"/>
    <p:sldId id="484" r:id="rId236"/>
    <p:sldId id="485" r:id="rId237"/>
    <p:sldId id="486" r:id="rId238"/>
    <p:sldId id="487" r:id="rId239"/>
    <p:sldId id="286" r:id="rId240"/>
    <p:sldId id="585" r:id="rId241"/>
    <p:sldId id="586" r:id="rId242"/>
    <p:sldId id="587" r:id="rId243"/>
    <p:sldId id="588" r:id="rId244"/>
    <p:sldId id="589" r:id="rId245"/>
    <p:sldId id="590" r:id="rId246"/>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72" autoAdjust="0"/>
    <p:restoredTop sz="91201"/>
  </p:normalViewPr>
  <p:slideViewPr>
    <p:cSldViewPr snapToGrid="0" snapToObjects="1">
      <p:cViewPr varScale="1">
        <p:scale>
          <a:sx n="40" d="100"/>
          <a:sy n="40" d="100"/>
        </p:scale>
        <p:origin x="76" y="1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224-41B3-9D28-CCCC77334CD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224-41B3-9D28-CCCC77334CD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224-41B3-9D28-CCCC77334CD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224-41B3-9D28-CCCC77334CD8}"/>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D224-41B3-9D28-CCCC77334CD8}"/>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372998B-EDA8-F342-8292-841DE6D679E1}" type="datetimeFigureOut">
              <a:rPr lang="en-US" smtClean="0"/>
              <a:t>6/9/2021</a:t>
            </a:fld>
            <a:endParaRPr lang="en-US"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3B9E2D0-4707-1942-968F-5AAE2D946024}" type="slidenum">
              <a:rPr lang="en-US" smtClean="0"/>
              <a:t>‹#›</a:t>
            </a:fld>
            <a:endParaRPr lang="en-US" dirty="0"/>
          </a:p>
        </p:txBody>
      </p:sp>
    </p:spTree>
    <p:extLst>
      <p:ext uri="{BB962C8B-B14F-4D97-AF65-F5344CB8AC3E}">
        <p14:creationId xmlns:p14="http://schemas.microsoft.com/office/powerpoint/2010/main" val="18431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B9E2D0-4707-1942-968F-5AAE2D946024}" type="slidenum">
              <a:rPr lang="en-US" smtClean="0"/>
              <a:t>78</a:t>
            </a:fld>
            <a:endParaRPr lang="en-US" dirty="0"/>
          </a:p>
        </p:txBody>
      </p:sp>
    </p:spTree>
    <p:extLst>
      <p:ext uri="{BB962C8B-B14F-4D97-AF65-F5344CB8AC3E}">
        <p14:creationId xmlns:p14="http://schemas.microsoft.com/office/powerpoint/2010/main" val="422006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3B9E2D0-4707-1942-968F-5AAE2D946024}" type="slidenum">
              <a:rPr lang="en-US" smtClean="0"/>
              <a:t>121</a:t>
            </a:fld>
            <a:endParaRPr lang="en-US" dirty="0"/>
          </a:p>
        </p:txBody>
      </p:sp>
    </p:spTree>
    <p:extLst>
      <p:ext uri="{BB962C8B-B14F-4D97-AF65-F5344CB8AC3E}">
        <p14:creationId xmlns:p14="http://schemas.microsoft.com/office/powerpoint/2010/main" val="167326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3B9E2D0-4707-1942-968F-5AAE2D946024}" type="slidenum">
              <a:rPr lang="en-US" smtClean="0"/>
              <a:t>122</a:t>
            </a:fld>
            <a:endParaRPr lang="en-US" dirty="0"/>
          </a:p>
        </p:txBody>
      </p:sp>
    </p:spTree>
    <p:extLst>
      <p:ext uri="{BB962C8B-B14F-4D97-AF65-F5344CB8AC3E}">
        <p14:creationId xmlns:p14="http://schemas.microsoft.com/office/powerpoint/2010/main" val="355422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43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296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36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52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40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350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379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882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003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832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30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298CD5-6C1E-4009-B41F-6DF62E31D3BE}" type="datetimeFigureOut">
              <a:rPr lang="en-US" smtClean="0"/>
              <a:pPr/>
              <a:t>6/9/2021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2182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hyperlink" Target="https://www.everywomaneverychild.org/"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unwomen.org/en" TargetMode="External"/><Relationship Id="rId5" Type="http://schemas.openxmlformats.org/officeDocument/2006/relationships/hyperlink" Target="http://www.heforshe.org/en" TargetMode="External"/><Relationship Id="rId4" Type="http://schemas.openxmlformats.org/officeDocument/2006/relationships/image" Target="../media/image24.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bate.org/opinions/are-kids-in-front-of-screens-too-much"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www.worldtoiletday.info/"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heforshe.org/en" TargetMode="External"/><Relationship Id="rId2" Type="http://schemas.openxmlformats.org/officeDocument/2006/relationships/hyperlink" Target="https://thankyou.co/" TargetMode="External"/><Relationship Id="rId1" Type="http://schemas.openxmlformats.org/officeDocument/2006/relationships/slideLayout" Target="../slideLayouts/slideLayout2.xml"/><Relationship Id="rId6" Type="http://schemas.openxmlformats.org/officeDocument/2006/relationships/hyperlink" Target="http://polioeradication.org/" TargetMode="External"/><Relationship Id="rId5" Type="http://schemas.openxmlformats.org/officeDocument/2006/relationships/hyperlink" Target="https://www.unite4education.org/" TargetMode="External"/><Relationship Id="rId4" Type="http://schemas.openxmlformats.org/officeDocument/2006/relationships/hyperlink" Target="https://www.thp.org/rethink/campaign/" TargetMode="External"/></Relationships>
</file>

<file path=ppt/slides/_rels/slide115.xml.rels><?xml version="1.0" encoding="UTF-8" standalone="yes"?>
<Relationships xmlns="http://schemas.openxmlformats.org/package/2006/relationships"><Relationship Id="rId2" Type="http://schemas.openxmlformats.org/officeDocument/2006/relationships/hyperlink" Target="http://www.dtu.dk/english/news/2018/04/dtu-embraces-the-uns-17-sustainable-development-goals?id=564729c4-76e2-4b1c-92e9-5d0f5996af78"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www.youtube.com/watch?v=jbkSRLYSoj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www.indexmundi.com/g/r.aspx?v=30&amp;t=0" TargetMode="External"/><Relationship Id="rId2" Type="http://schemas.openxmlformats.org/officeDocument/2006/relationships/hyperlink" Target="https://www.gapminder.org/tools/#$state$marker$axis_x$which=life_expectancy_years&amp;spaceRef:null;;;&amp;chart-type=barrank"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www.youtube.com/watch?v=RLmKfXwWQ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ww.aihw.gov.au/reports/life-expectancy-death/deaths-in-australia/contents/leading-causes-of-death"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www.ncbi.nlm.nih.gov/pubmed/11676112" TargetMode="External"/><Relationship Id="rId2" Type="http://schemas.openxmlformats.org/officeDocument/2006/relationships/hyperlink" Target="https://www.gapminder.org/tools/#$state$marker$axis_x$which=life_expectancy_years&amp;spaceRef:null;;;&amp;chart-type=barrank"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gevans.org/speeches/speech440.html" TargetMode="External"/><Relationship Id="rId2" Type="http://schemas.openxmlformats.org/officeDocument/2006/relationships/hyperlink" Target="http://www.internal-displacement.org/global-report/grid2017/"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s://www.health.gov.au/initiatives-and-programs/national-injury-prevention-strategy-2020-2030-0" TargetMode="External"/><Relationship Id="rId2" Type="http://schemas.openxmlformats.org/officeDocument/2006/relationships/hyperlink" Target="https://web.archive.org.au/awa/20091015041459mp_/http:/www.nphp.gov.au/publications/sipp/nipspp.pdf"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https://www.instagram.com/tv/B_kRc0QDiXo/?igshid=euij7w3n1rpa" TargetMode="External"/><Relationship Id="rId2" Type="http://schemas.openxmlformats.org/officeDocument/2006/relationships/hyperlink" Target="https://www.who.int/about/what-we-do"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hyperlink" Target="https://www.who.int/about/what-we-do"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hyperlink" Target="https://www.who.int/about/what-we-do" TargetMode="External"/><Relationship Id="rId2" Type="http://schemas.openxmlformats.org/officeDocument/2006/relationships/hyperlink" Target="https://www.who.int/emergencies/en/"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hyperlink" Target="https://www.who.int/about/what-we-do" TargetMode="Externa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hyperlink" Target="https://www.who.int/about/what-we-do"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hyperlink" Target="https://twitter.com/i/bookmark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hyperlink" Target="https://www.who.int/emergencies/diseases/novel-coronavirus-2019/technical-guidance"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https://www.who.int/emergencies/diseases/novel-coronavirus-2019/situation-reports"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hyperlink" Target="https://www.who.int/alliance-hpsr/news/2020/bringing-evidence-together-for-covid-19/en/"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ctc.msf.org/layout/en" TargetMode="Externa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7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ctc.msf.org/layout/en" TargetMode="External"/><Relationship Id="rId2" Type="http://schemas.openxmlformats.org/officeDocument/2006/relationships/hyperlink" Target="http://www.who.int/" TargetMode="External"/><Relationship Id="rId1" Type="http://schemas.openxmlformats.org/officeDocument/2006/relationships/slideLayout" Target="../slideLayouts/slideLayout2.xml"/><Relationship Id="rId4" Type="http://schemas.openxmlformats.org/officeDocument/2006/relationships/hyperlink" Target="https://apps.who.int/iris/bitstream/handle/10665/112792/GPW_2014-2019_eng.pdf;jsessionid=4C54C37142281DDAE46BD227CCC8E074?sequence=1" TargetMode="Externa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hyperlink" Target="http://dfat.gov.au/aid/Pages/australias-aid-program.aspx"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hyperlink" Target="https://www.health.gov.au/internet/main/publishing.nsf/Content/pq-ncds"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etup.org.au/" TargetMode="External"/><Relationship Id="rId7" Type="http://schemas.openxmlformats.org/officeDocument/2006/relationships/hyperlink" Target="https://www.ruok.org.au/people-behind-us" TargetMode="External"/><Relationship Id="rId2" Type="http://schemas.openxmlformats.org/officeDocument/2006/relationships/hyperlink" Target="http://jmedia.online/2016/11/23/pro-palestinian-funds-channelled-to-getup/" TargetMode="External"/><Relationship Id="rId1" Type="http://schemas.openxmlformats.org/officeDocument/2006/relationships/slideLayout" Target="../slideLayouts/slideLayout2.xml"/><Relationship Id="rId6" Type="http://schemas.openxmlformats.org/officeDocument/2006/relationships/hyperlink" Target="https://www.ncbi.nlm.nih.gov/pubmed/21993844" TargetMode="External"/><Relationship Id="rId5" Type="http://schemas.openxmlformats.org/officeDocument/2006/relationships/hyperlink" Target="http://www.jrmyprtr.com/know-how-to-frame-your-issue/" TargetMode="External"/><Relationship Id="rId4" Type="http://schemas.openxmlformats.org/officeDocument/2006/relationships/hyperlink" Target="http://www.who.int/tobacco/control/capacity_building/background/en/" TargetMode="Externa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vaccinateyourchildren.wordpress.com/graphs-and-data/" TargetMode="Externa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tatisticsmaldives.gov.mv/nbs/wp-content/uploads/2006/12/Population&amp;HousingCensus2006/graphs/PP2.htm" TargetMode="Externa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tatcrunch.com/5.0/viewresult.php?resid=761973" TargetMode="Externa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roweandassociates.com/medicare-employer-information-form/" TargetMode="Externa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researchgate.net/figure/Prevalence-of-class-I-II-and-III-obesity-by-education-level-in-Australia-2011-12-p_fig1_27332620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BHYBHKma3x8&amp;feature=youtu.b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YG8GjlLbbv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who.int/news-room/headlines/15-09-2017-world-hunger-again-on-the-rise-driven-by-conflict-and-climate-change-new-un-report-say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who.int/en/news-room/detail/11-05-2017-who-calls-for-immediate-action-to-save-lives-in-somalia" TargetMode="External"/><Relationship Id="rId2" Type="http://schemas.openxmlformats.org/officeDocument/2006/relationships/hyperlink" Target="http://theconversation.com/recent-australian-droughts-may-be-the-worst-in-800-years-9429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buyabale.com.au/"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wssinfo.or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theconversation.com/recent-australian-droughts-may-be-the-worst-in-800-years-94292" TargetMode="External"/><Relationship Id="rId2" Type="http://schemas.openxmlformats.org/officeDocument/2006/relationships/hyperlink" Target="https://www.theguardian.com/global-development-professionals-network/2017/mar/17/access-to-drinking-water-world-six-infographics" TargetMode="External"/><Relationship Id="rId1" Type="http://schemas.openxmlformats.org/officeDocument/2006/relationships/slideLayout" Target="../slideLayouts/slideLayout2.xml"/><Relationship Id="rId6" Type="http://schemas.openxmlformats.org/officeDocument/2006/relationships/hyperlink" Target="http://www.who.int/csr/don/archive/year/2017/en/" TargetMode="External"/><Relationship Id="rId5" Type="http://schemas.openxmlformats.org/officeDocument/2006/relationships/hyperlink" Target="http://www.who.int/news-room/headlines/15-09-2017-world-hunger-again-on-the-rise-driven-by-conflict-and-climate-change-new-un-report-says" TargetMode="External"/><Relationship Id="rId4" Type="http://schemas.openxmlformats.org/officeDocument/2006/relationships/hyperlink" Target="http://www.who.int/en/news-room/detail/11-05-2017-who-calls-for-immediate-action-to-save-lives-in-somalia"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un.org/ga/search/view_doc.asp?symbol=A/RES/70/1&amp;Lang=E" TargetMode="External"/><Relationship Id="rId2" Type="http://schemas.openxmlformats.org/officeDocument/2006/relationships/hyperlink" Target="http://www.un.org/sustainabledevelopment/sustainable-development-goals/" TargetMode="External"/><Relationship Id="rId1" Type="http://schemas.openxmlformats.org/officeDocument/2006/relationships/slideLayout" Target="../slideLayouts/slideLayout2.xml"/><Relationship Id="rId4" Type="http://schemas.openxmlformats.org/officeDocument/2006/relationships/hyperlink" Target="http://www.un.org/sustainabledevelopment/summit/"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P-RHswHbnow"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who.int/news-room/detail/15-07-2019-world-hunger-is-still-not-going-down-after-three-years-and-obesity-is-still-growing-un-report"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8069094" cy="1499616"/>
          </a:xfrm>
        </p:spPr>
        <p:txBody>
          <a:bodyPr>
            <a:normAutofit/>
          </a:bodyPr>
          <a:lstStyle/>
          <a:p>
            <a:r>
              <a:rPr lang="en-US">
                <a:solidFill>
                  <a:srgbClr val="FFFFFF"/>
                </a:solidFill>
              </a:rPr>
              <a:t>Unit 4</a:t>
            </a:r>
          </a:p>
        </p:txBody>
      </p:sp>
      <p:cxnSp>
        <p:nvCxnSpPr>
          <p:cNvPr id="10" name="Straight Connector 9">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57221" y="1921726"/>
            <a:ext cx="8074151" cy="3995854"/>
          </a:xfrm>
        </p:spPr>
        <p:txBody>
          <a:bodyPr>
            <a:normAutofit lnSpcReduction="10000"/>
          </a:bodyPr>
          <a:lstStyle/>
          <a:p>
            <a:r>
              <a:rPr lang="en-US" dirty="0">
                <a:solidFill>
                  <a:srgbClr val="FFFFFF"/>
                </a:solidFill>
              </a:rPr>
              <a:t>“</a:t>
            </a:r>
            <a:r>
              <a:rPr lang="en-AU" sz="2400" dirty="0">
                <a:solidFill>
                  <a:srgbClr val="FFFFFF"/>
                </a:solidFill>
              </a:rPr>
              <a:t>The focus of this unit is local, regional and global challenges to health. Despite incredible improvements to health over many years, life expectancy rates within and across populations vary considerably. Students learn about the impact of social determinants on global inequities and other challenges to health, and approaches to address barriers which prevent groups from experiencing better health outcomes. Students examine international health agencies and global and local initiatives designed to improve health. Students further refine and apply investigative skills to analyse health issues, develop well-constructed arguments, and draw evidence-based conclusions.”</a:t>
            </a:r>
          </a:p>
          <a:p>
            <a:r>
              <a:rPr lang="en-AU" sz="2400" dirty="0">
                <a:solidFill>
                  <a:srgbClr val="FFFFFF"/>
                </a:solidFill>
              </a:rPr>
              <a:t>-SCSA Syllabus</a:t>
            </a:r>
            <a:endParaRPr lang="en-GB" sz="2400" dirty="0">
              <a:solidFill>
                <a:srgbClr val="FFFFFF"/>
              </a:solidFill>
            </a:endParaRPr>
          </a:p>
          <a:p>
            <a:endParaRPr lang="en-US" dirty="0">
              <a:solidFill>
                <a:srgbClr val="FFFFFF"/>
              </a:solidFill>
            </a:endParaRPr>
          </a:p>
        </p:txBody>
      </p:sp>
      <p:sp>
        <p:nvSpPr>
          <p:cNvPr id="12" name="Rectangle 11">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907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creating debate </a:t>
            </a:r>
          </a:p>
        </p:txBody>
      </p:sp>
      <p:sp>
        <p:nvSpPr>
          <p:cNvPr id="3" name="Content Placeholder 2"/>
          <p:cNvSpPr>
            <a:spLocks noGrp="1"/>
          </p:cNvSpPr>
          <p:nvPr>
            <p:ph idx="1"/>
          </p:nvPr>
        </p:nvSpPr>
        <p:spPr>
          <a:xfrm>
            <a:off x="1091035" y="2084832"/>
            <a:ext cx="9720073" cy="4023360"/>
          </a:xfrm>
        </p:spPr>
        <p:txBody>
          <a:bodyPr/>
          <a:lstStyle/>
          <a:p>
            <a:pPr>
              <a:buFont typeface="Wingdings" panose="05000000000000000000" pitchFamily="2" charset="2"/>
              <a:buChar char="v"/>
            </a:pPr>
            <a:r>
              <a:rPr lang="en-US" dirty="0"/>
              <a:t>Creating debate involves opening a forum for formal discussion on a particular issue. </a:t>
            </a:r>
          </a:p>
          <a:p>
            <a:pPr>
              <a:buFont typeface="Wingdings" panose="05000000000000000000" pitchFamily="2" charset="2"/>
              <a:buChar char="v"/>
            </a:pPr>
            <a:r>
              <a:rPr lang="en-US" dirty="0"/>
              <a:t>Opposing arguments are presented on the issue and a resolution is usually made in the form of an audience vote. </a:t>
            </a:r>
          </a:p>
          <a:p>
            <a:pPr>
              <a:buFont typeface="Wingdings" panose="05000000000000000000" pitchFamily="2" charset="2"/>
              <a:buChar char="v"/>
            </a:pPr>
            <a:r>
              <a:rPr lang="en-US" dirty="0"/>
              <a:t>Recently, more debates take place over a longer period of time-allowing opposing sides to gather resources and develop points to be shared when they desire. </a:t>
            </a:r>
          </a:p>
          <a:p>
            <a:pPr>
              <a:buFont typeface="Wingdings" panose="05000000000000000000" pitchFamily="2" charset="2"/>
              <a:buChar char="v"/>
            </a:pPr>
            <a:r>
              <a:rPr lang="en-US" dirty="0"/>
              <a:t>Debates are best used on controversial or ethical issues so that all viewpoints and opinions can be heard and discussed. </a:t>
            </a:r>
          </a:p>
          <a:p>
            <a:pPr>
              <a:buFont typeface="Wingdings" panose="05000000000000000000" pitchFamily="2" charset="2"/>
              <a:buChar char="v"/>
            </a:pPr>
            <a:r>
              <a:rPr lang="en-US" dirty="0"/>
              <a:t>Social media has created a floor for debates with people all over the world having the opportunity to express their opinion-in comments sections usually. </a:t>
            </a:r>
          </a:p>
          <a:p>
            <a:endParaRPr lang="en-US" dirty="0"/>
          </a:p>
        </p:txBody>
      </p:sp>
    </p:spTree>
    <p:extLst>
      <p:ext uri="{BB962C8B-B14F-4D97-AF65-F5344CB8AC3E}">
        <p14:creationId xmlns:p14="http://schemas.microsoft.com/office/powerpoint/2010/main" val="29345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FBE9-B0AE-4DBC-B26F-6530CED56944}"/>
              </a:ext>
            </a:extLst>
          </p:cNvPr>
          <p:cNvSpPr>
            <a:spLocks noGrp="1"/>
          </p:cNvSpPr>
          <p:nvPr>
            <p:ph type="title"/>
          </p:nvPr>
        </p:nvSpPr>
        <p:spPr>
          <a:xfrm>
            <a:off x="1024127" y="585216"/>
            <a:ext cx="10588009" cy="1499616"/>
          </a:xfrm>
        </p:spPr>
        <p:txBody>
          <a:bodyPr>
            <a:normAutofit/>
          </a:bodyPr>
          <a:lstStyle/>
          <a:p>
            <a:r>
              <a:rPr lang="en-US" b="1" dirty="0"/>
              <a:t>The moment of Lift: M. Gates (Page 101)</a:t>
            </a:r>
            <a:endParaRPr lang="en-AU" dirty="0"/>
          </a:p>
        </p:txBody>
      </p:sp>
      <p:sp>
        <p:nvSpPr>
          <p:cNvPr id="3" name="Content Placeholder 2">
            <a:extLst>
              <a:ext uri="{FF2B5EF4-FFF2-40B4-BE49-F238E27FC236}">
                <a16:creationId xmlns:a16="http://schemas.microsoft.com/office/drawing/2014/main" id="{FC086FAE-7424-4D1E-AB49-85D3ECFB1EFC}"/>
              </a:ext>
            </a:extLst>
          </p:cNvPr>
          <p:cNvSpPr>
            <a:spLocks noGrp="1"/>
          </p:cNvSpPr>
          <p:nvPr>
            <p:ph idx="1"/>
          </p:nvPr>
        </p:nvSpPr>
        <p:spPr>
          <a:xfrm>
            <a:off x="1024128" y="2007220"/>
            <a:ext cx="9948672" cy="4302140"/>
          </a:xfrm>
        </p:spPr>
        <p:txBody>
          <a:bodyPr>
            <a:normAutofit/>
          </a:bodyPr>
          <a:lstStyle/>
          <a:p>
            <a:r>
              <a:rPr lang="en-US" dirty="0"/>
              <a:t>“Why are there fewer girls than boys in secondary and postsecondary school? Economically, sending girls to school is a long term investment, and for families in extreme poverty, the focus is on survival. Families can’t spare the labor, or they can’t come up with the school fees. </a:t>
            </a:r>
          </a:p>
          <a:p>
            <a:r>
              <a:rPr lang="en-US" dirty="0"/>
              <a:t>Socially, women and girls don’t need an education to play the roles that traditional societies have prepared for them. In fact, women getting an education threatens  traditional roles. Politically, it’s instructive to see that the most extremist forces in the world, like Boko Haram, which kidnapped 276 schoolgirls in northeast Nigeria in 2014, have been especially hostile to girl’s education. (Boko Haram’s name actually means “Western Education is forbidden”) The extremists are saying to women, “You don’t have to go to school to be who we want you to be.” So they burn down schools and kidnap girls, hoping that families will keep their girls home out of fear. Sending girls to school is a direct attack on their view that a woman’s duty is to serve a man.” </a:t>
            </a:r>
            <a:endParaRPr lang="en-AU" dirty="0"/>
          </a:p>
          <a:p>
            <a:endParaRPr lang="en-AU" dirty="0"/>
          </a:p>
        </p:txBody>
      </p:sp>
    </p:spTree>
    <p:extLst>
      <p:ext uri="{BB962C8B-B14F-4D97-AF65-F5344CB8AC3E}">
        <p14:creationId xmlns:p14="http://schemas.microsoft.com/office/powerpoint/2010/main" val="357127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for goal 4</a:t>
            </a:r>
          </a:p>
        </p:txBody>
      </p:sp>
      <p:sp>
        <p:nvSpPr>
          <p:cNvPr id="3" name="Content Placeholder 2"/>
          <p:cNvSpPr>
            <a:spLocks noGrp="1"/>
          </p:cNvSpPr>
          <p:nvPr>
            <p:ph idx="1"/>
          </p:nvPr>
        </p:nvSpPr>
        <p:spPr/>
        <p:txBody>
          <a:bodyPr>
            <a:normAutofit/>
          </a:bodyPr>
          <a:lstStyle/>
          <a:p>
            <a:pPr>
              <a:buFont typeface="Wingdings" charset="2"/>
              <a:buChar char="v"/>
            </a:pPr>
            <a:r>
              <a:rPr lang="en-US" dirty="0"/>
              <a:t>By 2030, ensure that all girls and boys complete free, equitable and quality primary and secondary education </a:t>
            </a:r>
          </a:p>
          <a:p>
            <a:pPr>
              <a:buFont typeface="Wingdings" charset="2"/>
              <a:buChar char="v"/>
            </a:pPr>
            <a:r>
              <a:rPr lang="en-US" dirty="0"/>
              <a:t>By 2030, ensure equal access for all women and men to affordable and quality technical, vocational and tertiary education, including university</a:t>
            </a:r>
          </a:p>
          <a:p>
            <a:pPr>
              <a:buFont typeface="Wingdings" charset="2"/>
              <a:buChar char="v"/>
            </a:pPr>
            <a:r>
              <a:rPr lang="en-US" dirty="0"/>
              <a:t>Build and upgrade education facilities that are child, disability and gender sensitive and provide safe, nonviolent, inclusive and effective learning environments for all</a:t>
            </a:r>
          </a:p>
          <a:p>
            <a:pPr>
              <a:buFont typeface="Wingdings" charset="2"/>
              <a:buChar char="v"/>
            </a:pPr>
            <a:r>
              <a:rPr lang="en-US" dirty="0"/>
              <a:t>By 2030, substantially increase the supply of qualified teachers, including through international cooperation for teacher training in developing countries, especially least developed countries and small island developing states</a:t>
            </a:r>
          </a:p>
          <a:p>
            <a:endParaRPr lang="en-US" dirty="0"/>
          </a:p>
        </p:txBody>
      </p:sp>
    </p:spTree>
    <p:extLst>
      <p:ext uri="{BB962C8B-B14F-4D97-AF65-F5344CB8AC3E}">
        <p14:creationId xmlns:p14="http://schemas.microsoft.com/office/powerpoint/2010/main" val="3346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achieve these targets</a:t>
            </a:r>
          </a:p>
        </p:txBody>
      </p:sp>
      <p:sp>
        <p:nvSpPr>
          <p:cNvPr id="3" name="Content Placeholder 2"/>
          <p:cNvSpPr>
            <a:spLocks noGrp="1"/>
          </p:cNvSpPr>
          <p:nvPr>
            <p:ph idx="1"/>
          </p:nvPr>
        </p:nvSpPr>
        <p:spPr/>
        <p:txBody>
          <a:bodyPr/>
          <a:lstStyle/>
          <a:p>
            <a:pPr>
              <a:buFont typeface="Wingdings" charset="2"/>
              <a:buChar char="v"/>
            </a:pPr>
            <a:r>
              <a:rPr lang="en-US" dirty="0"/>
              <a:t>Ask our governments to place education as a priority in both policy and practice.</a:t>
            </a:r>
          </a:p>
          <a:p>
            <a:pPr>
              <a:buFont typeface="Wingdings" charset="2"/>
              <a:buChar char="v"/>
            </a:pPr>
            <a:r>
              <a:rPr lang="en-US" dirty="0"/>
              <a:t>Lobby our governments to make firm commitments to provide free primary school education to all, including vulnerable or marginalized groups.</a:t>
            </a:r>
          </a:p>
          <a:p>
            <a:pPr>
              <a:buFont typeface="Wingdings" charset="2"/>
              <a:buChar char="v"/>
            </a:pPr>
            <a:r>
              <a:rPr lang="en-US" dirty="0"/>
              <a:t>Encourage the private sector to invest resources in the development of educational tools and facilities </a:t>
            </a:r>
          </a:p>
          <a:p>
            <a:pPr>
              <a:buFont typeface="Wingdings" charset="2"/>
              <a:buChar char="v"/>
            </a:pPr>
            <a:r>
              <a:rPr lang="en-US" dirty="0"/>
              <a:t>Urge NGOs to partner with youth and other groups to foster the importance of education within local communities</a:t>
            </a:r>
          </a:p>
          <a:p>
            <a:pPr>
              <a:buFont typeface="Wingdings" charset="2"/>
              <a:buChar char="v"/>
            </a:pPr>
            <a:endParaRPr lang="en-US" dirty="0">
              <a:hlinkClick r:id="" action="ppaction://noaction"/>
            </a:endParaRPr>
          </a:p>
          <a:p>
            <a:pPr marL="0" indent="0">
              <a:buNone/>
            </a:pPr>
            <a:r>
              <a:rPr lang="en-US" dirty="0">
                <a:hlinkClick r:id="" action="ppaction://noaction"/>
              </a:rPr>
              <a:t>https://www.un.org/sustainabledevelopment/blog/2018/03/unicef-envoy-david-beckham-sets-sights-new-goal-ending-bullying-indonesias-schools/</a:t>
            </a:r>
            <a:endParaRPr lang="en-US" dirty="0"/>
          </a:p>
          <a:p>
            <a:pPr>
              <a:buFont typeface="Wingdings" charset="2"/>
              <a:buChar char="v"/>
            </a:pPr>
            <a:endParaRPr lang="en-US" dirty="0"/>
          </a:p>
        </p:txBody>
      </p:sp>
    </p:spTree>
    <p:extLst>
      <p:ext uri="{BB962C8B-B14F-4D97-AF65-F5344CB8AC3E}">
        <p14:creationId xmlns:p14="http://schemas.microsoft.com/office/powerpoint/2010/main" val="22005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so far?</a:t>
            </a:r>
          </a:p>
        </p:txBody>
      </p:sp>
      <p:sp>
        <p:nvSpPr>
          <p:cNvPr id="3" name="Content Placeholder 2"/>
          <p:cNvSpPr>
            <a:spLocks noGrp="1"/>
          </p:cNvSpPr>
          <p:nvPr>
            <p:ph idx="1"/>
          </p:nvPr>
        </p:nvSpPr>
        <p:spPr/>
        <p:txBody>
          <a:bodyPr/>
          <a:lstStyle/>
          <a:p>
            <a:pPr>
              <a:buFont typeface="Wingdings" charset="2"/>
              <a:buChar char="v"/>
            </a:pPr>
            <a:r>
              <a:rPr lang="en-US" dirty="0"/>
              <a:t>Enrolment in primary education in developing countries has reached 91%. </a:t>
            </a:r>
          </a:p>
          <a:p>
            <a:pPr>
              <a:buFont typeface="Wingdings" charset="2"/>
              <a:buChar char="v"/>
            </a:pPr>
            <a:r>
              <a:rPr lang="en-US" dirty="0"/>
              <a:t>Between 2000 and 2012, the percentage of out-of-school children among primary-school-age children has declined from 40% to 22% in sub-Saharan Africa and from 20% to 6% in South Asia.</a:t>
            </a:r>
          </a:p>
          <a:p>
            <a:pPr>
              <a:buFont typeface="Wingdings" charset="2"/>
              <a:buChar char="v"/>
            </a:pPr>
            <a:endParaRPr lang="en-US" dirty="0"/>
          </a:p>
        </p:txBody>
      </p:sp>
    </p:spTree>
    <p:extLst>
      <p:ext uri="{BB962C8B-B14F-4D97-AF65-F5344CB8AC3E}">
        <p14:creationId xmlns:p14="http://schemas.microsoft.com/office/powerpoint/2010/main" val="12245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23239" cy="1499616"/>
          </a:xfrm>
        </p:spPr>
        <p:txBody>
          <a:bodyPr/>
          <a:lstStyle/>
          <a:p>
            <a:r>
              <a:rPr lang="en-US" dirty="0"/>
              <a:t>Goal 5: gender equality</a:t>
            </a:r>
          </a:p>
        </p:txBody>
      </p:sp>
      <p:sp>
        <p:nvSpPr>
          <p:cNvPr id="3" name="Content Placeholder 2"/>
          <p:cNvSpPr>
            <a:spLocks noGrp="1"/>
          </p:cNvSpPr>
          <p:nvPr>
            <p:ph idx="1"/>
          </p:nvPr>
        </p:nvSpPr>
        <p:spPr/>
        <p:txBody>
          <a:bodyPr/>
          <a:lstStyle/>
          <a:p>
            <a:endParaRPr lang="en-AU" b="1" u="sng" dirty="0"/>
          </a:p>
          <a:p>
            <a:endParaRPr lang="en-AU" b="1" u="sng" dirty="0"/>
          </a:p>
          <a:p>
            <a:endParaRPr lang="en-AU" b="1" u="sng" dirty="0"/>
          </a:p>
          <a:p>
            <a:r>
              <a:rPr lang="en-AU" b="1" u="sng" dirty="0"/>
              <a:t>Goal 5: Achieve gender equality and empower all women and girls.</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916" y="585216"/>
            <a:ext cx="2062716" cy="2062716"/>
          </a:xfrm>
          <a:prstGeom prst="rect">
            <a:avLst/>
          </a:prstGeom>
        </p:spPr>
      </p:pic>
    </p:spTree>
    <p:extLst>
      <p:ext uri="{BB962C8B-B14F-4D97-AF65-F5344CB8AC3E}">
        <p14:creationId xmlns:p14="http://schemas.microsoft.com/office/powerpoint/2010/main" val="41161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issues:</a:t>
            </a:r>
          </a:p>
        </p:txBody>
      </p:sp>
      <p:sp>
        <p:nvSpPr>
          <p:cNvPr id="3" name="Content Placeholder 2"/>
          <p:cNvSpPr>
            <a:spLocks noGrp="1"/>
          </p:cNvSpPr>
          <p:nvPr>
            <p:ph idx="1"/>
          </p:nvPr>
        </p:nvSpPr>
        <p:spPr/>
        <p:txBody>
          <a:bodyPr/>
          <a:lstStyle/>
          <a:p>
            <a:pPr>
              <a:buFont typeface="Wingdings" charset="2"/>
              <a:buChar char="v"/>
            </a:pPr>
            <a:r>
              <a:rPr lang="en-US" dirty="0"/>
              <a:t>Inequalities faced by girls can begin at birth and follow them all their lives. In some countries, girls are deprived of access to health care or proper nutrition, leading to a higher mortality rate. </a:t>
            </a:r>
          </a:p>
          <a:p>
            <a:pPr>
              <a:buFont typeface="Wingdings" charset="2"/>
              <a:buChar char="v"/>
            </a:pPr>
            <a:r>
              <a:rPr lang="en-US" dirty="0"/>
              <a:t>As girls move into adolescence, gender disparities widen.</a:t>
            </a:r>
          </a:p>
          <a:p>
            <a:pPr>
              <a:buFont typeface="Wingdings" charset="2"/>
              <a:buChar char="v"/>
            </a:pPr>
            <a:r>
              <a:rPr lang="en-US" dirty="0"/>
              <a:t>Child marriage affects girls far more than boys. Globally, nearly 15 million girls under age 18 are married every year—or 37,000 each day.</a:t>
            </a:r>
          </a:p>
          <a:p>
            <a:pPr>
              <a:buFont typeface="Wingdings" charset="2"/>
              <a:buChar char="v"/>
            </a:pPr>
            <a:r>
              <a:rPr lang="en-US" dirty="0"/>
              <a:t>In sub-Saharan Africa, Oceania and Western Asia, girls still face barriers to entering both primary and secondary school. </a:t>
            </a:r>
          </a:p>
          <a:p>
            <a:pPr>
              <a:buFont typeface="Wingdings" charset="2"/>
              <a:buChar char="v"/>
            </a:pPr>
            <a:r>
              <a:rPr lang="en-US" dirty="0"/>
              <a:t>Disadvantages in education translate into lack of access to skills and limited opportunities in the labour market. </a:t>
            </a:r>
          </a:p>
          <a:p>
            <a:pPr>
              <a:buFont typeface="Wingdings" charset="2"/>
              <a:buChar char="v"/>
            </a:pPr>
            <a:endParaRPr lang="en-US" dirty="0"/>
          </a:p>
        </p:txBody>
      </p:sp>
    </p:spTree>
    <p:extLst>
      <p:ext uri="{BB962C8B-B14F-4D97-AF65-F5344CB8AC3E}">
        <p14:creationId xmlns:p14="http://schemas.microsoft.com/office/powerpoint/2010/main" val="13298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for goal 5</a:t>
            </a:r>
          </a:p>
        </p:txBody>
      </p:sp>
      <p:sp>
        <p:nvSpPr>
          <p:cNvPr id="3" name="Content Placeholder 2"/>
          <p:cNvSpPr>
            <a:spLocks noGrp="1"/>
          </p:cNvSpPr>
          <p:nvPr>
            <p:ph idx="1"/>
          </p:nvPr>
        </p:nvSpPr>
        <p:spPr/>
        <p:txBody>
          <a:bodyPr/>
          <a:lstStyle/>
          <a:p>
            <a:pPr>
              <a:buFont typeface="Wingdings" charset="2"/>
              <a:buChar char="v"/>
            </a:pPr>
            <a:r>
              <a:rPr lang="en-US" dirty="0"/>
              <a:t>End all forms of discrimination against all women and girls everywhere</a:t>
            </a:r>
          </a:p>
          <a:p>
            <a:pPr>
              <a:buFont typeface="Wingdings" charset="2"/>
              <a:buChar char="v"/>
            </a:pPr>
            <a:r>
              <a:rPr lang="en-US" dirty="0"/>
              <a:t>Eliminate all forms of violence against all women and girls in the public and private spheres, including trafficking and sexual abuse and other types of exploitation</a:t>
            </a:r>
          </a:p>
          <a:p>
            <a:pPr>
              <a:buFont typeface="Wingdings" charset="2"/>
              <a:buChar char="v"/>
            </a:pPr>
            <a:r>
              <a:rPr lang="en-US" dirty="0"/>
              <a:t>Eliminate all harmful practices, such as child, early and forced marriage and female genital mutilation</a:t>
            </a:r>
          </a:p>
          <a:p>
            <a:pPr>
              <a:buFont typeface="Wingdings" charset="2"/>
              <a:buChar char="v"/>
            </a:pPr>
            <a:r>
              <a:rPr lang="en-US" dirty="0"/>
              <a:t>Ensure universal access to sexual and reproductive health and reproductive rights</a:t>
            </a:r>
          </a:p>
        </p:txBody>
      </p:sp>
    </p:spTree>
    <p:extLst>
      <p:ext uri="{BB962C8B-B14F-4D97-AF65-F5344CB8AC3E}">
        <p14:creationId xmlns:p14="http://schemas.microsoft.com/office/powerpoint/2010/main" val="55716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achieve these targets</a:t>
            </a:r>
          </a:p>
        </p:txBody>
      </p:sp>
      <p:sp>
        <p:nvSpPr>
          <p:cNvPr id="3" name="Content Placeholder 2"/>
          <p:cNvSpPr>
            <a:spLocks noGrp="1"/>
          </p:cNvSpPr>
          <p:nvPr>
            <p:ph idx="1"/>
          </p:nvPr>
        </p:nvSpPr>
        <p:spPr>
          <a:xfrm>
            <a:off x="761956" y="2084832"/>
            <a:ext cx="9720073" cy="4023360"/>
          </a:xfrm>
        </p:spPr>
        <p:txBody>
          <a:bodyPr/>
          <a:lstStyle/>
          <a:p>
            <a:pPr>
              <a:buFont typeface="Wingdings" charset="2"/>
              <a:buChar char="v"/>
            </a:pPr>
            <a:r>
              <a:rPr lang="en-US" dirty="0"/>
              <a:t>There are a range of campaigns that promote gender equality in a variety of fields. These include: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0" y="2908300"/>
            <a:ext cx="5207000" cy="1562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901" y="2510028"/>
            <a:ext cx="2755798" cy="4000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616" y="3443478"/>
            <a:ext cx="5178044" cy="2589022"/>
          </a:xfrm>
          <a:prstGeom prst="rect">
            <a:avLst/>
          </a:prstGeom>
        </p:spPr>
      </p:pic>
      <p:sp>
        <p:nvSpPr>
          <p:cNvPr id="10" name="Rectangle 9"/>
          <p:cNvSpPr/>
          <p:nvPr/>
        </p:nvSpPr>
        <p:spPr>
          <a:xfrm>
            <a:off x="8179264" y="4832171"/>
            <a:ext cx="3873036" cy="2308324"/>
          </a:xfrm>
          <a:prstGeom prst="rect">
            <a:avLst/>
          </a:prstGeom>
        </p:spPr>
        <p:txBody>
          <a:bodyPr wrap="square">
            <a:spAutoFit/>
          </a:bodyPr>
          <a:lstStyle/>
          <a:p>
            <a:r>
              <a:rPr lang="en-US" dirty="0">
                <a:hlinkClick r:id="rId5"/>
              </a:rPr>
              <a:t>http://www.heforshe.org/en</a:t>
            </a:r>
            <a:endParaRPr lang="en-US" dirty="0"/>
          </a:p>
          <a:p>
            <a:endParaRPr lang="en-US" dirty="0"/>
          </a:p>
          <a:p>
            <a:r>
              <a:rPr lang="en-US" dirty="0">
                <a:hlinkClick r:id="rId6"/>
              </a:rPr>
              <a:t>http://www.unwomen.org/en</a:t>
            </a:r>
            <a:endParaRPr lang="en-US" dirty="0"/>
          </a:p>
          <a:p>
            <a:endParaRPr lang="en-US" dirty="0"/>
          </a:p>
          <a:p>
            <a:r>
              <a:rPr lang="en-US" dirty="0">
                <a:hlinkClick r:id="rId7"/>
              </a:rPr>
              <a:t>https://www.everywomaneverychild.org</a:t>
            </a:r>
            <a:endParaRPr lang="en-US" dirty="0"/>
          </a:p>
          <a:p>
            <a:endParaRPr lang="en-US" dirty="0"/>
          </a:p>
          <a:p>
            <a:endParaRPr lang="en-US" dirty="0"/>
          </a:p>
          <a:p>
            <a:endParaRPr lang="en-US"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3200" y="4873144"/>
            <a:ext cx="2541778" cy="1118382"/>
          </a:xfrm>
          <a:prstGeom prst="rect">
            <a:avLst/>
          </a:prstGeom>
        </p:spPr>
      </p:pic>
    </p:spTree>
    <p:extLst>
      <p:ext uri="{BB962C8B-B14F-4D97-AF65-F5344CB8AC3E}">
        <p14:creationId xmlns:p14="http://schemas.microsoft.com/office/powerpoint/2010/main" val="31310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so far?</a:t>
            </a:r>
          </a:p>
        </p:txBody>
      </p:sp>
      <p:sp>
        <p:nvSpPr>
          <p:cNvPr id="3" name="Content Placeholder 2"/>
          <p:cNvSpPr>
            <a:spLocks noGrp="1"/>
          </p:cNvSpPr>
          <p:nvPr>
            <p:ph idx="1"/>
          </p:nvPr>
        </p:nvSpPr>
        <p:spPr/>
        <p:txBody>
          <a:bodyPr/>
          <a:lstStyle/>
          <a:p>
            <a:pPr>
              <a:buFont typeface="Wingdings" charset="2"/>
              <a:buChar char="v"/>
            </a:pPr>
            <a:r>
              <a:rPr lang="en-US" dirty="0"/>
              <a:t>As of 2014, 143 countries have guaranteed equality between men and women in their Constitutions but 52 have yet to take this step. </a:t>
            </a:r>
          </a:p>
          <a:p>
            <a:pPr>
              <a:buFont typeface="Wingdings" charset="2"/>
              <a:buChar char="v"/>
            </a:pPr>
            <a:r>
              <a:rPr lang="en-US" dirty="0"/>
              <a:t>The harmful practice of female genital mutilation/cutting has declined by 24 per cent since around 2000.</a:t>
            </a:r>
          </a:p>
          <a:p>
            <a:pPr>
              <a:buFont typeface="Wingdings" charset="2"/>
              <a:buChar char="v"/>
            </a:pPr>
            <a:r>
              <a:rPr lang="en-US" dirty="0"/>
              <a:t>Child marriage is declining, but not fast enough. Around 2000, nearly 1 in 3 women between 20 and 24 years of age reported that they were married before 18 years of age. Around 2015, the ratio was just over 1 in 4. The decline is driven by an even steeper reduction in the marriage rate among girls under 15 years of age during that period.</a:t>
            </a:r>
          </a:p>
          <a:p>
            <a:pPr>
              <a:buFont typeface="Wingdings" charset="2"/>
              <a:buChar char="v"/>
            </a:pPr>
            <a:endParaRPr lang="en-US" dirty="0"/>
          </a:p>
          <a:p>
            <a:endParaRPr lang="en-US" dirty="0"/>
          </a:p>
        </p:txBody>
      </p:sp>
    </p:spTree>
    <p:extLst>
      <p:ext uri="{BB962C8B-B14F-4D97-AF65-F5344CB8AC3E}">
        <p14:creationId xmlns:p14="http://schemas.microsoft.com/office/powerpoint/2010/main" val="19196617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7609509" cy="1499616"/>
          </a:xfrm>
        </p:spPr>
        <p:txBody>
          <a:bodyPr/>
          <a:lstStyle/>
          <a:p>
            <a:r>
              <a:rPr lang="en-US" dirty="0"/>
              <a:t>Goal 6: clean water &amp; sanitation</a:t>
            </a:r>
          </a:p>
        </p:txBody>
      </p:sp>
      <p:sp>
        <p:nvSpPr>
          <p:cNvPr id="3" name="Content Placeholder 2"/>
          <p:cNvSpPr>
            <a:spLocks noGrp="1"/>
          </p:cNvSpPr>
          <p:nvPr>
            <p:ph idx="1"/>
          </p:nvPr>
        </p:nvSpPr>
        <p:spPr/>
        <p:txBody>
          <a:bodyPr/>
          <a:lstStyle/>
          <a:p>
            <a:endParaRPr lang="en-AU" b="1" u="sng" dirty="0"/>
          </a:p>
          <a:p>
            <a:endParaRPr lang="en-AU" b="1" u="sng" dirty="0"/>
          </a:p>
          <a:p>
            <a:endParaRPr lang="en-AU" b="1" u="sng" dirty="0"/>
          </a:p>
          <a:p>
            <a:r>
              <a:rPr lang="en-AU" b="1" u="sng" dirty="0"/>
              <a:t>Goal 6: Ensure availability and sustainable management of water and sanitation for all.</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333" y="380456"/>
            <a:ext cx="2107563" cy="2107563"/>
          </a:xfrm>
          <a:prstGeom prst="rect">
            <a:avLst/>
          </a:prstGeom>
        </p:spPr>
      </p:pic>
    </p:spTree>
    <p:extLst>
      <p:ext uri="{BB962C8B-B14F-4D97-AF65-F5344CB8AC3E}">
        <p14:creationId xmlns:p14="http://schemas.microsoft.com/office/powerpoint/2010/main" val="209068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debate example: </a:t>
            </a:r>
            <a:r>
              <a:rPr lang="en-US" dirty="0" err="1"/>
              <a:t>debate.org</a:t>
            </a:r>
            <a:endParaRPr lang="en-US" dirty="0"/>
          </a:p>
        </p:txBody>
      </p:sp>
      <p:sp>
        <p:nvSpPr>
          <p:cNvPr id="3" name="Content Placeholder 2"/>
          <p:cNvSpPr>
            <a:spLocks noGrp="1"/>
          </p:cNvSpPr>
          <p:nvPr>
            <p:ph idx="1"/>
          </p:nvPr>
        </p:nvSpPr>
        <p:spPr>
          <a:xfrm>
            <a:off x="1257490" y="1818132"/>
            <a:ext cx="9720073" cy="533400"/>
          </a:xfrm>
        </p:spPr>
        <p:txBody>
          <a:bodyPr/>
          <a:lstStyle/>
          <a:p>
            <a:r>
              <a:rPr lang="en-US" dirty="0">
                <a:hlinkClick r:id="rId2"/>
              </a:rPr>
              <a:t>http://www.debate.org/opinions/are-kids-in-front-of-screens-too-much</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79" y="2351532"/>
            <a:ext cx="5895446" cy="4095783"/>
          </a:xfrm>
          <a:prstGeom prst="rect">
            <a:avLst/>
          </a:prstGeom>
        </p:spPr>
      </p:pic>
    </p:spTree>
    <p:extLst>
      <p:ext uri="{BB962C8B-B14F-4D97-AF65-F5344CB8AC3E}">
        <p14:creationId xmlns:p14="http://schemas.microsoft.com/office/powerpoint/2010/main" val="16914459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issues:</a:t>
            </a:r>
          </a:p>
        </p:txBody>
      </p:sp>
      <p:sp>
        <p:nvSpPr>
          <p:cNvPr id="3" name="Content Placeholder 2"/>
          <p:cNvSpPr>
            <a:spLocks noGrp="1"/>
          </p:cNvSpPr>
          <p:nvPr>
            <p:ph idx="1"/>
          </p:nvPr>
        </p:nvSpPr>
        <p:spPr/>
        <p:txBody>
          <a:bodyPr/>
          <a:lstStyle/>
          <a:p>
            <a:pPr>
              <a:buFont typeface="Wingdings" charset="2"/>
              <a:buChar char="v"/>
            </a:pPr>
            <a:r>
              <a:rPr lang="en-US" dirty="0"/>
              <a:t>Around 1.8 billion people globally use a source of drinking water that is fecally contaminated.  </a:t>
            </a:r>
          </a:p>
          <a:p>
            <a:pPr>
              <a:buFont typeface="Wingdings" charset="2"/>
              <a:buChar char="v"/>
            </a:pPr>
            <a:r>
              <a:rPr lang="en-US" dirty="0"/>
              <a:t>2.4 billion people lack access to basic sanitation services, such as toilets or latrines.</a:t>
            </a:r>
          </a:p>
          <a:p>
            <a:pPr>
              <a:buFont typeface="Wingdings" charset="2"/>
              <a:buChar char="v"/>
            </a:pPr>
            <a:r>
              <a:rPr lang="en-US" dirty="0"/>
              <a:t>Water scarcity affects more than 40 per cent of the global population and is projected to rise. </a:t>
            </a:r>
          </a:p>
          <a:p>
            <a:pPr>
              <a:buFont typeface="Wingdings" charset="2"/>
              <a:buChar char="v"/>
            </a:pPr>
            <a:r>
              <a:rPr lang="en-US" dirty="0"/>
              <a:t>More than 80 per cent of wastewater resulting from human activities is discharged into rivers or sea without any treatment, leading to pollution. </a:t>
            </a:r>
          </a:p>
          <a:p>
            <a:pPr>
              <a:buFont typeface="Wingdings" charset="2"/>
              <a:buChar char="v"/>
            </a:pPr>
            <a:r>
              <a:rPr lang="en-US" dirty="0"/>
              <a:t>Water and sanitation-related diseases remain among the major causes of death in children under five; more than 800 children die every day from diarrhoeal diseases linked to poor hygiene. </a:t>
            </a:r>
          </a:p>
          <a:p>
            <a:pPr>
              <a:buFont typeface="Wingdings" charset="2"/>
              <a:buChar char="v"/>
            </a:pPr>
            <a:endParaRPr lang="en-US" dirty="0"/>
          </a:p>
        </p:txBody>
      </p:sp>
    </p:spTree>
    <p:extLst>
      <p:ext uri="{BB962C8B-B14F-4D97-AF65-F5344CB8AC3E}">
        <p14:creationId xmlns:p14="http://schemas.microsoft.com/office/powerpoint/2010/main" val="29471419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for goal 6</a:t>
            </a:r>
          </a:p>
        </p:txBody>
      </p:sp>
      <p:sp>
        <p:nvSpPr>
          <p:cNvPr id="3" name="Content Placeholder 2"/>
          <p:cNvSpPr>
            <a:spLocks noGrp="1"/>
          </p:cNvSpPr>
          <p:nvPr>
            <p:ph idx="1"/>
          </p:nvPr>
        </p:nvSpPr>
        <p:spPr/>
        <p:txBody>
          <a:bodyPr/>
          <a:lstStyle/>
          <a:p>
            <a:pPr>
              <a:buFont typeface="Wingdings" charset="2"/>
              <a:buChar char="v"/>
            </a:pPr>
            <a:r>
              <a:rPr lang="en-US" dirty="0"/>
              <a:t>By 2030, achieve access to adequate and equitable sanitation and hygiene for all and end open defecation, paying special attention to the needs of women and girls and those in vulnerable situations </a:t>
            </a:r>
          </a:p>
          <a:p>
            <a:pPr>
              <a:buFont typeface="Wingdings" charset="2"/>
              <a:buChar char="v"/>
            </a:pPr>
            <a:r>
              <a:rPr lang="en-US" dirty="0"/>
              <a:t>By 2020, protect and restore water-related ecosystems, including mountains, forests, wetlands, rivers, aquifers and lakes </a:t>
            </a:r>
          </a:p>
          <a:p>
            <a:pPr>
              <a:buFont typeface="Wingdings" charset="2"/>
              <a:buChar char="v"/>
            </a:pPr>
            <a:endParaRPr lang="en-US" dirty="0"/>
          </a:p>
        </p:txBody>
      </p:sp>
    </p:spTree>
    <p:extLst>
      <p:ext uri="{BB962C8B-B14F-4D97-AF65-F5344CB8AC3E}">
        <p14:creationId xmlns:p14="http://schemas.microsoft.com/office/powerpoint/2010/main" val="27619405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achieve these targets</a:t>
            </a:r>
          </a:p>
        </p:txBody>
      </p:sp>
      <p:sp>
        <p:nvSpPr>
          <p:cNvPr id="3" name="Content Placeholder 2"/>
          <p:cNvSpPr>
            <a:spLocks noGrp="1"/>
          </p:cNvSpPr>
          <p:nvPr>
            <p:ph idx="1"/>
          </p:nvPr>
        </p:nvSpPr>
        <p:spPr/>
        <p:txBody>
          <a:bodyPr/>
          <a:lstStyle/>
          <a:p>
            <a:pPr>
              <a:buFont typeface="Wingdings" charset="2"/>
              <a:buChar char="v"/>
            </a:pPr>
            <a:r>
              <a:rPr lang="en-US" dirty="0"/>
              <a:t>Civil society organizations should work to keep governments accountable, invest in water research and development, and promote the inclusion of women, youth and indigenous communities in water resources governance. </a:t>
            </a:r>
          </a:p>
          <a:p>
            <a:pPr>
              <a:buFont typeface="Wingdings" charset="2"/>
              <a:buChar char="v"/>
            </a:pPr>
            <a:r>
              <a:rPr lang="en-US" dirty="0"/>
              <a:t>Generating awareness of these roles and turning them into action will lead to win-win results and increased sustainability and integrity for both human and ecological systems.</a:t>
            </a:r>
          </a:p>
          <a:p>
            <a:pPr>
              <a:buFont typeface="Wingdings" charset="2"/>
              <a:buChar char="v"/>
            </a:pPr>
            <a:r>
              <a:rPr lang="en-US" dirty="0"/>
              <a:t>Individuals can also get involved in the World Water Day and World Toilet Day campaigns that aim to provide information and inspiration to take action on hygiene issues. </a:t>
            </a:r>
          </a:p>
          <a:p>
            <a:pPr>
              <a:buFont typeface="Wingdings" charset="2"/>
              <a:buChar char="v"/>
            </a:pPr>
            <a:r>
              <a:rPr lang="en-US" dirty="0">
                <a:hlinkClick r:id="rId2"/>
              </a:rPr>
              <a:t>http://www.worldtoiletday.info</a:t>
            </a:r>
            <a:endParaRPr lang="en-US" dirty="0"/>
          </a:p>
        </p:txBody>
      </p:sp>
    </p:spTree>
    <p:extLst>
      <p:ext uri="{BB962C8B-B14F-4D97-AF65-F5344CB8AC3E}">
        <p14:creationId xmlns:p14="http://schemas.microsoft.com/office/powerpoint/2010/main" val="3737797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so far?</a:t>
            </a:r>
          </a:p>
        </p:txBody>
      </p:sp>
      <p:sp>
        <p:nvSpPr>
          <p:cNvPr id="3" name="Content Placeholder 2"/>
          <p:cNvSpPr>
            <a:spLocks noGrp="1"/>
          </p:cNvSpPr>
          <p:nvPr>
            <p:ph idx="1"/>
          </p:nvPr>
        </p:nvSpPr>
        <p:spPr/>
        <p:txBody>
          <a:bodyPr/>
          <a:lstStyle/>
          <a:p>
            <a:pPr>
              <a:buFont typeface="Wingdings" charset="2"/>
              <a:buChar char="v"/>
            </a:pPr>
            <a:r>
              <a:rPr lang="en-US" dirty="0"/>
              <a:t>In 2015, 6.6 billion people (over 90 per cent of the world’s population) used improved drinking water sources and 4.9 billion people (over two thirds of the world’s population) used improved sanitation facilities.</a:t>
            </a:r>
          </a:p>
        </p:txBody>
      </p:sp>
    </p:spTree>
    <p:extLst>
      <p:ext uri="{BB962C8B-B14F-4D97-AF65-F5344CB8AC3E}">
        <p14:creationId xmlns:p14="http://schemas.microsoft.com/office/powerpoint/2010/main" val="25678896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66B-E160-476F-98D0-B5638BE1D2C2}"/>
              </a:ext>
            </a:extLst>
          </p:cNvPr>
          <p:cNvSpPr>
            <a:spLocks noGrp="1"/>
          </p:cNvSpPr>
          <p:nvPr>
            <p:ph type="title"/>
          </p:nvPr>
        </p:nvSpPr>
        <p:spPr/>
        <p:txBody>
          <a:bodyPr/>
          <a:lstStyle/>
          <a:p>
            <a:r>
              <a:rPr lang="en-US" dirty="0"/>
              <a:t>SDG Partnerships platform</a:t>
            </a:r>
            <a:endParaRPr lang="en-AU" dirty="0"/>
          </a:p>
        </p:txBody>
      </p:sp>
      <p:sp>
        <p:nvSpPr>
          <p:cNvPr id="3" name="Content Placeholder 2">
            <a:extLst>
              <a:ext uri="{FF2B5EF4-FFF2-40B4-BE49-F238E27FC236}">
                <a16:creationId xmlns:a16="http://schemas.microsoft.com/office/drawing/2014/main" id="{17FFDD42-C955-45D2-8FB8-15625D65666E}"/>
              </a:ext>
            </a:extLst>
          </p:cNvPr>
          <p:cNvSpPr>
            <a:spLocks noGrp="1"/>
          </p:cNvSpPr>
          <p:nvPr>
            <p:ph idx="1"/>
          </p:nvPr>
        </p:nvSpPr>
        <p:spPr>
          <a:xfrm>
            <a:off x="1024128" y="2084832"/>
            <a:ext cx="10231170" cy="4224528"/>
          </a:xfrm>
        </p:spPr>
        <p:txBody>
          <a:bodyPr/>
          <a:lstStyle/>
          <a:p>
            <a:r>
              <a:rPr lang="en-AU" dirty="0"/>
              <a:t>Work in small groups to research one of the following campaigns/programs/initiatives that are working to achieve the sustainable development goals. Complete the mini-information posters and present your findings to the class </a:t>
            </a:r>
            <a:r>
              <a:rPr lang="en-AU" dirty="0">
                <a:sym typeface="Wingdings" panose="05000000000000000000" pitchFamily="2" charset="2"/>
              </a:rPr>
              <a:t></a:t>
            </a:r>
            <a:endParaRPr lang="en-AU" dirty="0"/>
          </a:p>
          <a:p>
            <a:endParaRPr lang="en-AU" dirty="0"/>
          </a:p>
          <a:p>
            <a:r>
              <a:rPr lang="en-AU" dirty="0"/>
              <a:t>Thank you water: </a:t>
            </a:r>
            <a:r>
              <a:rPr lang="en-AU" dirty="0">
                <a:hlinkClick r:id="rId2"/>
              </a:rPr>
              <a:t>https://thankyou.co/</a:t>
            </a:r>
            <a:endParaRPr lang="en-AU" dirty="0"/>
          </a:p>
          <a:p>
            <a:r>
              <a:rPr lang="en-AU" dirty="0"/>
              <a:t>He for She: </a:t>
            </a:r>
            <a:r>
              <a:rPr lang="en-AU" dirty="0">
                <a:hlinkClick r:id="rId3"/>
              </a:rPr>
              <a:t>https://www.heforshe.org/en</a:t>
            </a:r>
            <a:endParaRPr lang="en-AU" dirty="0"/>
          </a:p>
          <a:p>
            <a:r>
              <a:rPr lang="en-AU" dirty="0"/>
              <a:t>The Hunger Project: </a:t>
            </a:r>
            <a:r>
              <a:rPr lang="en-AU" dirty="0">
                <a:hlinkClick r:id="rId4"/>
              </a:rPr>
              <a:t>https://www.thp.org/rethink/campaign/</a:t>
            </a:r>
            <a:endParaRPr lang="en-AU" dirty="0"/>
          </a:p>
          <a:p>
            <a:r>
              <a:rPr lang="en-AU" dirty="0"/>
              <a:t>Unite for Quality Education: </a:t>
            </a:r>
            <a:r>
              <a:rPr lang="en-AU" dirty="0">
                <a:hlinkClick r:id="rId5"/>
              </a:rPr>
              <a:t>https://www.unite4education.org/</a:t>
            </a:r>
            <a:endParaRPr lang="en-AU" dirty="0"/>
          </a:p>
          <a:p>
            <a:r>
              <a:rPr lang="en-AU" dirty="0"/>
              <a:t>Polio Global Eradication Initiative: </a:t>
            </a:r>
            <a:r>
              <a:rPr lang="en-AU" dirty="0">
                <a:hlinkClick r:id="rId6"/>
              </a:rPr>
              <a:t>http://polioeradication.org/</a:t>
            </a:r>
            <a:endParaRPr lang="en-AU" dirty="0"/>
          </a:p>
          <a:p>
            <a:endParaRPr lang="en-AU" dirty="0"/>
          </a:p>
          <a:p>
            <a:endParaRPr lang="en-AU" dirty="0"/>
          </a:p>
          <a:p>
            <a:endParaRPr lang="en-AU" dirty="0"/>
          </a:p>
        </p:txBody>
      </p:sp>
    </p:spTree>
    <p:extLst>
      <p:ext uri="{BB962C8B-B14F-4D97-AF65-F5344CB8AC3E}">
        <p14:creationId xmlns:p14="http://schemas.microsoft.com/office/powerpoint/2010/main" val="39337872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t>Picture retrieved from: </a:t>
            </a:r>
          </a:p>
          <a:p>
            <a:r>
              <a:rPr lang="en-US" dirty="0">
                <a:hlinkClick r:id="rId2"/>
              </a:rPr>
              <a:t>http://www.dtu.dk/english/news/2018/04/dtu-embraces-the-uns-17-sustainable-development-goals?id=564729c4-76e2-4b1c-92e9-5d0f5996af78</a:t>
            </a:r>
            <a:endParaRPr lang="en-US" dirty="0"/>
          </a:p>
          <a:p>
            <a:r>
              <a:rPr lang="en-US" dirty="0"/>
              <a:t>Lockhart, E. (2015) Health Studies Year 12 ATAR. </a:t>
            </a:r>
          </a:p>
          <a:p>
            <a:endParaRPr lang="en-US" dirty="0"/>
          </a:p>
          <a:p>
            <a:endParaRPr lang="en-US" dirty="0"/>
          </a:p>
        </p:txBody>
      </p:sp>
    </p:spTree>
    <p:extLst>
      <p:ext uri="{BB962C8B-B14F-4D97-AF65-F5344CB8AC3E}">
        <p14:creationId xmlns:p14="http://schemas.microsoft.com/office/powerpoint/2010/main" val="10012033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643" y="4960137"/>
            <a:ext cx="7974957" cy="1463040"/>
          </a:xfrm>
        </p:spPr>
        <p:txBody>
          <a:bodyPr>
            <a:normAutofit fontScale="90000"/>
          </a:bodyPr>
          <a:lstStyle/>
          <a:p>
            <a:r>
              <a:rPr lang="en-US" dirty="0"/>
              <a:t>Health indicators between australia and developing countries</a:t>
            </a:r>
          </a:p>
        </p:txBody>
      </p:sp>
      <p:sp>
        <p:nvSpPr>
          <p:cNvPr id="3" name="Subtitle 2"/>
          <p:cNvSpPr>
            <a:spLocks noGrp="1"/>
          </p:cNvSpPr>
          <p:nvPr>
            <p:ph type="subTitle" idx="1"/>
          </p:nvPr>
        </p:nvSpPr>
        <p:spPr/>
        <p:txBody>
          <a:bodyPr>
            <a:normAutofit/>
          </a:bodyPr>
          <a:lstStyle/>
          <a:p>
            <a:r>
              <a:rPr lang="en-US" sz="2200" dirty="0"/>
              <a:t>Term 3</a:t>
            </a:r>
          </a:p>
          <a:p>
            <a:r>
              <a:rPr lang="en-US" sz="2200" dirty="0"/>
              <a:t>Week 2</a:t>
            </a:r>
          </a:p>
        </p:txBody>
      </p:sp>
    </p:spTree>
    <p:extLst>
      <p:ext uri="{BB962C8B-B14F-4D97-AF65-F5344CB8AC3E}">
        <p14:creationId xmlns:p14="http://schemas.microsoft.com/office/powerpoint/2010/main" val="20252188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 Comparison of health indicators between Australia and developing countries</a:t>
            </a:r>
            <a:endParaRPr lang="en-GB" dirty="0"/>
          </a:p>
          <a:p>
            <a:pPr lvl="0">
              <a:buFont typeface="Arial" charset="0"/>
              <a:buChar char="•"/>
            </a:pPr>
            <a:r>
              <a:rPr lang="en-AU" dirty="0"/>
              <a:t> Life expectancy</a:t>
            </a:r>
            <a:endParaRPr lang="en-GB" dirty="0"/>
          </a:p>
          <a:p>
            <a:pPr lvl="0">
              <a:buFont typeface="Arial" charset="0"/>
              <a:buChar char="•"/>
            </a:pPr>
            <a:r>
              <a:rPr lang="en-AU" dirty="0"/>
              <a:t> Mortality</a:t>
            </a:r>
            <a:endParaRPr lang="en-GB" dirty="0"/>
          </a:p>
          <a:p>
            <a:pPr lvl="0">
              <a:buFont typeface="Arial" charset="0"/>
              <a:buChar char="•"/>
            </a:pPr>
            <a:r>
              <a:rPr lang="en-AU" dirty="0"/>
              <a:t> Morbidity</a:t>
            </a:r>
            <a:endParaRPr lang="en-GB" dirty="0"/>
          </a:p>
          <a:p>
            <a:endParaRPr lang="en-US" dirty="0"/>
          </a:p>
        </p:txBody>
      </p:sp>
    </p:spTree>
    <p:extLst>
      <p:ext uri="{BB962C8B-B14F-4D97-AF65-F5344CB8AC3E}">
        <p14:creationId xmlns:p14="http://schemas.microsoft.com/office/powerpoint/2010/main" val="26924002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8E41-C5B3-4149-A3C5-D4D2F2E257C5}"/>
              </a:ext>
            </a:extLst>
          </p:cNvPr>
          <p:cNvSpPr>
            <a:spLocks noGrp="1"/>
          </p:cNvSpPr>
          <p:nvPr>
            <p:ph type="title"/>
          </p:nvPr>
        </p:nvSpPr>
        <p:spPr/>
        <p:txBody>
          <a:bodyPr/>
          <a:lstStyle/>
          <a:p>
            <a:r>
              <a:rPr lang="en-US" dirty="0"/>
              <a:t>Definitions:</a:t>
            </a:r>
            <a:endParaRPr lang="en-AU" dirty="0"/>
          </a:p>
        </p:txBody>
      </p:sp>
      <p:sp>
        <p:nvSpPr>
          <p:cNvPr id="3" name="Content Placeholder 2">
            <a:extLst>
              <a:ext uri="{FF2B5EF4-FFF2-40B4-BE49-F238E27FC236}">
                <a16:creationId xmlns:a16="http://schemas.microsoft.com/office/drawing/2014/main" id="{90FEA35C-6629-487D-8516-7E397B0501E1}"/>
              </a:ext>
            </a:extLst>
          </p:cNvPr>
          <p:cNvSpPr>
            <a:spLocks noGrp="1"/>
          </p:cNvSpPr>
          <p:nvPr>
            <p:ph idx="1"/>
          </p:nvPr>
        </p:nvSpPr>
        <p:spPr>
          <a:xfrm>
            <a:off x="920050" y="1988634"/>
            <a:ext cx="9720073" cy="4023360"/>
          </a:xfrm>
        </p:spPr>
        <p:txBody>
          <a:bodyPr/>
          <a:lstStyle/>
          <a:p>
            <a:r>
              <a:rPr lang="en-US" dirty="0"/>
              <a:t>LIFE EXPECTANCY: Life expectancy is an indicator of how long a person is expected to live on average given the prevailing mortality rates. </a:t>
            </a:r>
          </a:p>
          <a:p>
            <a:endParaRPr lang="en-AU" dirty="0"/>
          </a:p>
          <a:p>
            <a:r>
              <a:rPr lang="en-AU" dirty="0"/>
              <a:t>MORTALITY:</a:t>
            </a:r>
            <a:r>
              <a:rPr lang="en-US" dirty="0"/>
              <a:t> Mortality refers to death rate or the number of people dying in a population. </a:t>
            </a:r>
            <a:endParaRPr lang="en-AU" dirty="0"/>
          </a:p>
          <a:p>
            <a:endParaRPr lang="en-AU" dirty="0"/>
          </a:p>
          <a:p>
            <a:r>
              <a:rPr lang="en-AU" dirty="0"/>
              <a:t>MORBIDITY: </a:t>
            </a:r>
            <a:r>
              <a:rPr lang="en-US" dirty="0"/>
              <a:t>The number of people who are unhealthy, diseased or disabled. </a:t>
            </a:r>
          </a:p>
          <a:p>
            <a:endParaRPr lang="en-AU" dirty="0"/>
          </a:p>
        </p:txBody>
      </p:sp>
    </p:spTree>
    <p:extLst>
      <p:ext uri="{BB962C8B-B14F-4D97-AF65-F5344CB8AC3E}">
        <p14:creationId xmlns:p14="http://schemas.microsoft.com/office/powerpoint/2010/main" val="163943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a:t>
            </a:r>
          </a:p>
        </p:txBody>
      </p:sp>
      <p:sp>
        <p:nvSpPr>
          <p:cNvPr id="3" name="Content Placeholder 2"/>
          <p:cNvSpPr>
            <a:spLocks noGrp="1"/>
          </p:cNvSpPr>
          <p:nvPr>
            <p:ph idx="1"/>
          </p:nvPr>
        </p:nvSpPr>
        <p:spPr>
          <a:xfrm>
            <a:off x="1024128" y="1955180"/>
            <a:ext cx="10208867" cy="4354180"/>
          </a:xfrm>
        </p:spPr>
        <p:txBody>
          <a:bodyPr>
            <a:normAutofit/>
          </a:bodyPr>
          <a:lstStyle/>
          <a:p>
            <a:pPr>
              <a:buFont typeface="Wingdings" charset="2"/>
              <a:buChar char="v"/>
            </a:pPr>
            <a:r>
              <a:rPr lang="en-US" sz="2400" dirty="0"/>
              <a:t>Commonly used to measure general population health status (key indicator)</a:t>
            </a:r>
          </a:p>
          <a:p>
            <a:pPr>
              <a:buFont typeface="Wingdings" charset="2"/>
              <a:buChar char="v"/>
            </a:pPr>
            <a:r>
              <a:rPr lang="en-US" sz="2400" dirty="0"/>
              <a:t>High life expectancy rates tend to suggest high levels of healthcare, low infant mortality rates  and an ageing population.  What is AUSTRALIA’s life expectancy?</a:t>
            </a:r>
          </a:p>
          <a:p>
            <a:r>
              <a:rPr lang="en-US" sz="2400" dirty="0"/>
              <a:t>82.5 (2016, WHO) –difference between males and females?</a:t>
            </a:r>
          </a:p>
          <a:p>
            <a:endParaRPr lang="en-AU" sz="2400">
              <a:hlinkClick r:id="rId2"/>
            </a:endParaRPr>
          </a:p>
          <a:p>
            <a:r>
              <a:rPr lang="en-AU" sz="2400">
                <a:hlinkClick r:id="rId2"/>
              </a:rPr>
              <a:t>https</a:t>
            </a:r>
            <a:r>
              <a:rPr lang="en-AU" sz="2400" dirty="0">
                <a:hlinkClick r:id="rId2"/>
              </a:rPr>
              <a:t>://www.youtube.com/watch?v=jbkSRLYSojo</a:t>
            </a:r>
            <a:endParaRPr lang="en-AU" sz="2400" dirty="0"/>
          </a:p>
          <a:p>
            <a:r>
              <a:rPr lang="en-US" sz="2400" dirty="0"/>
              <a:t> Hans </a:t>
            </a:r>
            <a:r>
              <a:rPr lang="en-US" sz="2400" dirty="0" err="1"/>
              <a:t>Rosling's</a:t>
            </a:r>
            <a:r>
              <a:rPr lang="en-US" sz="2400" dirty="0"/>
              <a:t> 200 Countries, 200 Years, 4 Minutes - The Joy of Stats - BBC Four</a:t>
            </a:r>
          </a:p>
        </p:txBody>
      </p:sp>
    </p:spTree>
    <p:extLst>
      <p:ext uri="{BB962C8B-B14F-4D97-AF65-F5344CB8AC3E}">
        <p14:creationId xmlns:p14="http://schemas.microsoft.com/office/powerpoint/2010/main" val="10334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developing partnerships</a:t>
            </a:r>
          </a:p>
        </p:txBody>
      </p:sp>
      <p:sp>
        <p:nvSpPr>
          <p:cNvPr id="3" name="Content Placeholder 2"/>
          <p:cNvSpPr>
            <a:spLocks noGrp="1"/>
          </p:cNvSpPr>
          <p:nvPr>
            <p:ph idx="1"/>
          </p:nvPr>
        </p:nvSpPr>
        <p:spPr/>
        <p:txBody>
          <a:bodyPr/>
          <a:lstStyle/>
          <a:p>
            <a:r>
              <a:rPr lang="en-US" dirty="0"/>
              <a:t>When organising an advocacy initiative, an important step is to target any </a:t>
            </a:r>
            <a:r>
              <a:rPr lang="en-US" dirty="0" err="1"/>
              <a:t>organisations</a:t>
            </a:r>
            <a:r>
              <a:rPr lang="en-US" dirty="0"/>
              <a:t>, agencies and companies that already support the issue. </a:t>
            </a:r>
          </a:p>
          <a:p>
            <a:r>
              <a:rPr lang="en-US" dirty="0"/>
              <a:t>This will strengthen the action!</a:t>
            </a:r>
          </a:p>
          <a:p>
            <a:r>
              <a:rPr lang="en-US" dirty="0"/>
              <a:t>Two key partnerships:</a:t>
            </a:r>
          </a:p>
          <a:p>
            <a:r>
              <a:rPr lang="en-US" dirty="0"/>
              <a:t>1. other advocacy groups that are also advocating your issue</a:t>
            </a:r>
          </a:p>
          <a:p>
            <a:r>
              <a:rPr lang="en-US" dirty="0"/>
              <a:t>2. other groups that share your target audience. </a:t>
            </a:r>
          </a:p>
          <a:p>
            <a:endParaRPr lang="en-US" dirty="0"/>
          </a:p>
        </p:txBody>
      </p:sp>
    </p:spTree>
    <p:extLst>
      <p:ext uri="{BB962C8B-B14F-4D97-AF65-F5344CB8AC3E}">
        <p14:creationId xmlns:p14="http://schemas.microsoft.com/office/powerpoint/2010/main" val="35270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a:t>
            </a:r>
          </a:p>
        </p:txBody>
      </p:sp>
      <p:sp>
        <p:nvSpPr>
          <p:cNvPr id="3" name="Content Placeholder 2"/>
          <p:cNvSpPr>
            <a:spLocks noGrp="1"/>
          </p:cNvSpPr>
          <p:nvPr>
            <p:ph idx="1"/>
          </p:nvPr>
        </p:nvSpPr>
        <p:spPr>
          <a:xfrm>
            <a:off x="835869" y="4343400"/>
            <a:ext cx="9720073" cy="2086983"/>
          </a:xfrm>
        </p:spPr>
        <p:txBody>
          <a:bodyPr>
            <a:normAutofit/>
          </a:bodyPr>
          <a:lstStyle/>
          <a:p>
            <a:r>
              <a:rPr lang="en-US" dirty="0">
                <a:hlinkClick r:id="rId2"/>
              </a:rPr>
              <a:t>https://www.gapminder.org/tools/#$state$marker$axis_x$which=life_expectancy_years&amp;spaceRef:null;;;&amp;chart-type=barrank</a:t>
            </a:r>
            <a:endParaRPr lang="en-US" dirty="0"/>
          </a:p>
          <a:p>
            <a:endParaRPr lang="en-US" dirty="0"/>
          </a:p>
          <a:p>
            <a:r>
              <a:rPr lang="en-US" dirty="0">
                <a:hlinkClick r:id="rId3"/>
              </a:rPr>
              <a:t>https://www.indexmundi.com/g/r.aspx?v=30&amp;t=0</a:t>
            </a:r>
            <a:endParaRPr lang="en-US" dirty="0"/>
          </a:p>
        </p:txBody>
      </p:sp>
      <p:sp>
        <p:nvSpPr>
          <p:cNvPr id="4" name="TextBox 3"/>
          <p:cNvSpPr txBox="1"/>
          <p:nvPr/>
        </p:nvSpPr>
        <p:spPr>
          <a:xfrm>
            <a:off x="835869" y="2084832"/>
            <a:ext cx="9908331" cy="1754326"/>
          </a:xfrm>
          <a:prstGeom prst="rect">
            <a:avLst/>
          </a:prstGeom>
          <a:noFill/>
        </p:spPr>
        <p:txBody>
          <a:bodyPr wrap="square" rtlCol="0">
            <a:spAutoFit/>
          </a:bodyPr>
          <a:lstStyle/>
          <a:p>
            <a:r>
              <a:rPr lang="en-US" dirty="0"/>
              <a:t>Using the following two websites, draw 3 separate conclusions regarding life expectancy throughout the world. </a:t>
            </a:r>
          </a:p>
          <a:p>
            <a:endParaRPr lang="en-US" dirty="0"/>
          </a:p>
          <a:p>
            <a:pPr marL="342900" indent="-342900">
              <a:buAutoNum type="arabicPeriod"/>
            </a:pPr>
            <a:r>
              <a:rPr lang="en-US" dirty="0" err="1"/>
              <a:t>Gapminder</a:t>
            </a:r>
            <a:endParaRPr lang="en-US" dirty="0"/>
          </a:p>
          <a:p>
            <a:pPr marL="342900" indent="-342900">
              <a:buAutoNum type="arabicPeriod"/>
            </a:pPr>
            <a:r>
              <a:rPr lang="en-US" dirty="0"/>
              <a:t>Index Mundi</a:t>
            </a:r>
          </a:p>
          <a:p>
            <a:r>
              <a:rPr lang="en-US" dirty="0"/>
              <a:t>(Data is similar, but not exactly the same-use both websites and draw general conclusions)</a:t>
            </a:r>
          </a:p>
        </p:txBody>
      </p:sp>
    </p:spTree>
    <p:extLst>
      <p:ext uri="{BB962C8B-B14F-4D97-AF65-F5344CB8AC3E}">
        <p14:creationId xmlns:p14="http://schemas.microsoft.com/office/powerpoint/2010/main" val="12446092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D6A4-8770-4044-9114-EBC20009A32A}"/>
              </a:ext>
            </a:extLst>
          </p:cNvPr>
          <p:cNvSpPr>
            <a:spLocks noGrp="1"/>
          </p:cNvSpPr>
          <p:nvPr>
            <p:ph type="title"/>
          </p:nvPr>
        </p:nvSpPr>
        <p:spPr>
          <a:xfrm>
            <a:off x="1024128" y="396091"/>
            <a:ext cx="9720072" cy="1499616"/>
          </a:xfrm>
        </p:spPr>
        <p:txBody>
          <a:bodyPr/>
          <a:lstStyle/>
          <a:p>
            <a:r>
              <a:rPr lang="en-US" dirty="0"/>
              <a:t>What factors influence life expectancy?</a:t>
            </a:r>
            <a:endParaRPr lang="en-AU" dirty="0"/>
          </a:p>
        </p:txBody>
      </p:sp>
      <p:sp>
        <p:nvSpPr>
          <p:cNvPr id="3" name="Content Placeholder 2">
            <a:extLst>
              <a:ext uri="{FF2B5EF4-FFF2-40B4-BE49-F238E27FC236}">
                <a16:creationId xmlns:a16="http://schemas.microsoft.com/office/drawing/2014/main" id="{31DABDA6-FC9C-4387-AA40-6CF7BC5B27FC}"/>
              </a:ext>
            </a:extLst>
          </p:cNvPr>
          <p:cNvSpPr>
            <a:spLocks noGrp="1"/>
          </p:cNvSpPr>
          <p:nvPr>
            <p:ph idx="1"/>
          </p:nvPr>
        </p:nvSpPr>
        <p:spPr>
          <a:xfrm>
            <a:off x="780585" y="1895707"/>
            <a:ext cx="10623395" cy="4413653"/>
          </a:xfrm>
        </p:spPr>
        <p:txBody>
          <a:bodyPr>
            <a:normAutofit/>
          </a:bodyPr>
          <a:lstStyle/>
          <a:p>
            <a:pPr>
              <a:buFont typeface="Wingdings" panose="05000000000000000000" pitchFamily="2" charset="2"/>
              <a:buChar char="v"/>
            </a:pPr>
            <a:r>
              <a:rPr lang="en-US" dirty="0"/>
              <a:t> Socioeconomic status, including employment, income, education and economic wellbeing</a:t>
            </a:r>
          </a:p>
          <a:p>
            <a:pPr>
              <a:buFont typeface="Wingdings" panose="05000000000000000000" pitchFamily="2" charset="2"/>
              <a:buChar char="v"/>
            </a:pPr>
            <a:r>
              <a:rPr lang="en-US" dirty="0"/>
              <a:t> The quality of the health system and the ability of people to access it</a:t>
            </a:r>
          </a:p>
          <a:p>
            <a:pPr>
              <a:buFont typeface="Wingdings" panose="05000000000000000000" pitchFamily="2" charset="2"/>
              <a:buChar char="v"/>
            </a:pPr>
            <a:r>
              <a:rPr lang="en-US" dirty="0"/>
              <a:t> Health </a:t>
            </a:r>
            <a:r>
              <a:rPr lang="en-US" dirty="0" err="1"/>
              <a:t>behaviours</a:t>
            </a:r>
            <a:r>
              <a:rPr lang="en-US" dirty="0"/>
              <a:t> such as tobacco and excessive alcohol consumption, poor nutrition and lack of exercise </a:t>
            </a:r>
          </a:p>
          <a:p>
            <a:pPr>
              <a:buFont typeface="Wingdings" panose="05000000000000000000" pitchFamily="2" charset="2"/>
              <a:buChar char="v"/>
            </a:pPr>
            <a:r>
              <a:rPr lang="en-US" dirty="0"/>
              <a:t> Social factors </a:t>
            </a:r>
          </a:p>
          <a:p>
            <a:pPr>
              <a:buFont typeface="Wingdings" panose="05000000000000000000" pitchFamily="2" charset="2"/>
              <a:buChar char="v"/>
            </a:pPr>
            <a:r>
              <a:rPr lang="en-US" dirty="0"/>
              <a:t> Genetic factors</a:t>
            </a:r>
          </a:p>
          <a:p>
            <a:pPr>
              <a:buFont typeface="Wingdings" panose="05000000000000000000" pitchFamily="2" charset="2"/>
              <a:buChar char="v"/>
            </a:pPr>
            <a:r>
              <a:rPr lang="en-US" dirty="0"/>
              <a:t> Environmental factors including overcrowded housing, lack of clean drinking water and adequate sanitation.</a:t>
            </a:r>
          </a:p>
          <a:p>
            <a:pPr>
              <a:buFont typeface="Wingdings" panose="05000000000000000000" pitchFamily="2" charset="2"/>
              <a:buChar char="v"/>
            </a:pPr>
            <a:r>
              <a:rPr lang="en-US" dirty="0"/>
              <a:t>Life expectancy is often shown in a population pyramid, as explained in the video below:</a:t>
            </a:r>
          </a:p>
          <a:p>
            <a:pPr marL="0" indent="0">
              <a:buNone/>
            </a:pPr>
            <a:r>
              <a:rPr lang="en-AU" dirty="0">
                <a:hlinkClick r:id="rId3"/>
              </a:rPr>
              <a:t>https://www.youtube.com/watch?v=RLmKfXwWQtE</a:t>
            </a:r>
            <a:endParaRPr lang="en-AU" dirty="0"/>
          </a:p>
          <a:p>
            <a:pPr>
              <a:buFont typeface="Arial" panose="020B0604020202020204" pitchFamily="34" charset="0"/>
              <a:buChar char="•"/>
            </a:pPr>
            <a:endParaRPr lang="en-AU" dirty="0"/>
          </a:p>
        </p:txBody>
      </p:sp>
    </p:spTree>
    <p:extLst>
      <p:ext uri="{BB962C8B-B14F-4D97-AF65-F5344CB8AC3E}">
        <p14:creationId xmlns:p14="http://schemas.microsoft.com/office/powerpoint/2010/main" val="2305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4BDE4-AC46-402B-98B5-864032AD7F00}"/>
              </a:ext>
            </a:extLst>
          </p:cNvPr>
          <p:cNvSpPr>
            <a:spLocks noGrp="1"/>
          </p:cNvSpPr>
          <p:nvPr>
            <p:ph idx="1"/>
          </p:nvPr>
        </p:nvSpPr>
        <p:spPr>
          <a:xfrm>
            <a:off x="1095846" y="609600"/>
            <a:ext cx="10262436" cy="448235"/>
          </a:xfrm>
        </p:spPr>
        <p:txBody>
          <a:bodyPr>
            <a:normAutofit/>
          </a:bodyPr>
          <a:lstStyle/>
          <a:p>
            <a:r>
              <a:rPr lang="en-US" dirty="0"/>
              <a:t>Draw conclusions from the graphs below:</a:t>
            </a:r>
            <a:endParaRPr lang="en-AU" dirty="0"/>
          </a:p>
        </p:txBody>
      </p:sp>
      <p:pic>
        <p:nvPicPr>
          <p:cNvPr id="5" name="Picture 4" descr="A screenshot of a cell phone&#10;&#10;Description automatically generated">
            <a:extLst>
              <a:ext uri="{FF2B5EF4-FFF2-40B4-BE49-F238E27FC236}">
                <a16:creationId xmlns:a16="http://schemas.microsoft.com/office/drawing/2014/main" id="{D7ACE666-1B55-4236-8954-52E8E7DA56C0}"/>
              </a:ext>
            </a:extLst>
          </p:cNvPr>
          <p:cNvPicPr>
            <a:picLocks noChangeAspect="1"/>
          </p:cNvPicPr>
          <p:nvPr/>
        </p:nvPicPr>
        <p:blipFill>
          <a:blip r:embed="rId3"/>
          <a:stretch>
            <a:fillRect/>
          </a:stretch>
        </p:blipFill>
        <p:spPr>
          <a:xfrm>
            <a:off x="1095846" y="1198723"/>
            <a:ext cx="5424144" cy="5215524"/>
          </a:xfrm>
          <a:prstGeom prst="rect">
            <a:avLst/>
          </a:prstGeom>
        </p:spPr>
      </p:pic>
      <p:pic>
        <p:nvPicPr>
          <p:cNvPr id="7" name="Picture 6" descr="A close up of a map&#10;&#10;Description automatically generated">
            <a:extLst>
              <a:ext uri="{FF2B5EF4-FFF2-40B4-BE49-F238E27FC236}">
                <a16:creationId xmlns:a16="http://schemas.microsoft.com/office/drawing/2014/main" id="{C338C6B2-F018-49B0-8F25-7171856F9D49}"/>
              </a:ext>
            </a:extLst>
          </p:cNvPr>
          <p:cNvPicPr>
            <a:picLocks noChangeAspect="1"/>
          </p:cNvPicPr>
          <p:nvPr/>
        </p:nvPicPr>
        <p:blipFill>
          <a:blip r:embed="rId4"/>
          <a:stretch>
            <a:fillRect/>
          </a:stretch>
        </p:blipFill>
        <p:spPr>
          <a:xfrm>
            <a:off x="6408494" y="1292065"/>
            <a:ext cx="4773770" cy="5122182"/>
          </a:xfrm>
          <a:prstGeom prst="rect">
            <a:avLst/>
          </a:prstGeom>
        </p:spPr>
      </p:pic>
    </p:spTree>
    <p:extLst>
      <p:ext uri="{BB962C8B-B14F-4D97-AF65-F5344CB8AC3E}">
        <p14:creationId xmlns:p14="http://schemas.microsoft.com/office/powerpoint/2010/main" val="13817366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a:t>
            </a:r>
          </a:p>
        </p:txBody>
      </p:sp>
      <p:sp>
        <p:nvSpPr>
          <p:cNvPr id="3" name="Content Placeholder 2"/>
          <p:cNvSpPr>
            <a:spLocks noGrp="1"/>
          </p:cNvSpPr>
          <p:nvPr>
            <p:ph idx="1"/>
          </p:nvPr>
        </p:nvSpPr>
        <p:spPr>
          <a:xfrm>
            <a:off x="1024128" y="1828800"/>
            <a:ext cx="10253472" cy="4480560"/>
          </a:xfrm>
        </p:spPr>
        <p:txBody>
          <a:bodyPr>
            <a:normAutofit fontScale="92500"/>
          </a:bodyPr>
          <a:lstStyle/>
          <a:p>
            <a:pPr>
              <a:buFont typeface="Wingdings" charset="2"/>
              <a:buChar char="v"/>
            </a:pPr>
            <a:r>
              <a:rPr lang="en-US" dirty="0"/>
              <a:t>Mortality can be measured in a range of ways and for different purposes. </a:t>
            </a:r>
          </a:p>
          <a:p>
            <a:r>
              <a:rPr lang="en-US" dirty="0"/>
              <a:t>Some of the most commonly used data comes in the following categories:</a:t>
            </a:r>
          </a:p>
          <a:p>
            <a:pPr>
              <a:buFont typeface="Wingdings" panose="05000000000000000000" pitchFamily="2" charset="2"/>
              <a:buChar char="v"/>
            </a:pPr>
            <a:r>
              <a:rPr lang="en-US" dirty="0"/>
              <a:t> Infant mortality: infant mortality is the death of an infant before his or her first birthday</a:t>
            </a:r>
          </a:p>
          <a:p>
            <a:pPr marL="0" indent="0">
              <a:buNone/>
            </a:pPr>
            <a:r>
              <a:rPr lang="en-US" dirty="0">
                <a:highlight>
                  <a:srgbClr val="C0C0C0"/>
                </a:highlight>
              </a:rPr>
              <a:t>E.g. Globally, the infant mortality rate has decreased from an estimated rate of 65 deaths per 1000 live births in 1990 to 29 deaths per 1000 live births in 2017. Annual infant deaths have declined from 8.8 million in 1990 to 4.1 million in 2017.</a:t>
            </a:r>
          </a:p>
          <a:p>
            <a:pPr>
              <a:buFont typeface="Wingdings" panose="05000000000000000000" pitchFamily="2" charset="2"/>
              <a:buChar char="v"/>
            </a:pPr>
            <a:r>
              <a:rPr lang="en-US" dirty="0"/>
              <a:t> Cause-specific mortality: the number of deaths from a specified cause</a:t>
            </a:r>
          </a:p>
          <a:p>
            <a:pPr marL="0" indent="0">
              <a:buNone/>
            </a:pPr>
            <a:r>
              <a:rPr lang="en-US" dirty="0">
                <a:highlight>
                  <a:srgbClr val="C0C0C0"/>
                </a:highlight>
              </a:rPr>
              <a:t>E.g. Malarial death rate of 280 per 100,000 population. </a:t>
            </a:r>
          </a:p>
          <a:p>
            <a:pPr>
              <a:buFont typeface="Wingdings" panose="05000000000000000000" pitchFamily="2" charset="2"/>
              <a:buChar char="v"/>
            </a:pPr>
            <a:r>
              <a:rPr lang="en-US" dirty="0"/>
              <a:t> Maternal mortality rate: the death rate of women while pregnant or within 42 days of the end of pregnancy, regardless of the duration or outcome of the pregnancy.</a:t>
            </a:r>
          </a:p>
          <a:p>
            <a:pPr marL="0" indent="0">
              <a:buNone/>
            </a:pPr>
            <a:r>
              <a:rPr lang="en-US" dirty="0">
                <a:highlight>
                  <a:srgbClr val="C0C0C0"/>
                </a:highlight>
              </a:rPr>
              <a:t>E.g. In 2015, Nigeria’s maternal mortality rate was 814/100, 000. In Australia, 6/100,000.</a:t>
            </a:r>
          </a:p>
        </p:txBody>
      </p:sp>
    </p:spTree>
    <p:extLst>
      <p:ext uri="{BB962C8B-B14F-4D97-AF65-F5344CB8AC3E}">
        <p14:creationId xmlns:p14="http://schemas.microsoft.com/office/powerpoint/2010/main" val="5237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causes of death in </a:t>
            </a:r>
            <a:r>
              <a:rPr lang="en-US" dirty="0" err="1"/>
              <a:t>australia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104" y="1601289"/>
            <a:ext cx="8324525" cy="5037256"/>
          </a:xfrm>
          <a:prstGeom prst="rect">
            <a:avLst/>
          </a:prstGeom>
        </p:spPr>
      </p:pic>
      <p:sp>
        <p:nvSpPr>
          <p:cNvPr id="3" name="TextBox 2"/>
          <p:cNvSpPr txBox="1"/>
          <p:nvPr/>
        </p:nvSpPr>
        <p:spPr>
          <a:xfrm>
            <a:off x="9473184" y="5340096"/>
            <a:ext cx="2359152" cy="1292662"/>
          </a:xfrm>
          <a:prstGeom prst="rect">
            <a:avLst/>
          </a:prstGeom>
          <a:noFill/>
        </p:spPr>
        <p:txBody>
          <a:bodyPr wrap="square" rtlCol="0">
            <a:spAutoFit/>
          </a:bodyPr>
          <a:lstStyle/>
          <a:p>
            <a:r>
              <a:rPr lang="en-US" sz="1200" dirty="0">
                <a:hlinkClick r:id="" action="ppaction://noaction"/>
              </a:rPr>
              <a:t>Image retrieved from: </a:t>
            </a:r>
          </a:p>
          <a:p>
            <a:r>
              <a:rPr lang="en-US" sz="1200" dirty="0">
                <a:hlinkClick r:id="" action="ppaction://noaction"/>
              </a:rPr>
              <a:t>https://www.aihw.gov.au/reports/life-expectancy-death/deaths-in-australia/contents/leading-causes-of-death</a:t>
            </a:r>
            <a:endParaRPr lang="en-US" sz="1200" dirty="0"/>
          </a:p>
          <a:p>
            <a:endParaRPr lang="en-US" dirty="0"/>
          </a:p>
        </p:txBody>
      </p:sp>
    </p:spTree>
    <p:extLst>
      <p:ext uri="{BB962C8B-B14F-4D97-AF65-F5344CB8AC3E}">
        <p14:creationId xmlns:p14="http://schemas.microsoft.com/office/powerpoint/2010/main" val="42814572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causes of death in Australia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036" y="1654436"/>
            <a:ext cx="6244844" cy="4957739"/>
          </a:xfrm>
          <a:prstGeom prst="rect">
            <a:avLst/>
          </a:prstGeom>
        </p:spPr>
      </p:pic>
      <p:sp>
        <p:nvSpPr>
          <p:cNvPr id="3" name="TextBox 2"/>
          <p:cNvSpPr txBox="1"/>
          <p:nvPr/>
        </p:nvSpPr>
        <p:spPr>
          <a:xfrm>
            <a:off x="9564624" y="4303851"/>
            <a:ext cx="2359152" cy="2308324"/>
          </a:xfrm>
          <a:prstGeom prst="rect">
            <a:avLst/>
          </a:prstGeom>
          <a:noFill/>
        </p:spPr>
        <p:txBody>
          <a:bodyPr wrap="square" rtlCol="0">
            <a:spAutoFit/>
          </a:bodyPr>
          <a:lstStyle/>
          <a:p>
            <a:r>
              <a:rPr lang="en-US" dirty="0"/>
              <a:t>Image retrieved from</a:t>
            </a:r>
          </a:p>
          <a:p>
            <a:r>
              <a:rPr lang="en-US" dirty="0">
                <a:hlinkClick r:id="rId3"/>
              </a:rPr>
              <a:t>https://www.aihw.gov.au/reports/life-expectancy-death/deaths-in-australia/contents/leading-causes-of-death</a:t>
            </a:r>
            <a:endParaRPr lang="en-US" dirty="0"/>
          </a:p>
          <a:p>
            <a:endParaRPr lang="en-US" dirty="0"/>
          </a:p>
        </p:txBody>
      </p:sp>
    </p:spTree>
    <p:extLst>
      <p:ext uri="{BB962C8B-B14F-4D97-AF65-F5344CB8AC3E}">
        <p14:creationId xmlns:p14="http://schemas.microsoft.com/office/powerpoint/2010/main" val="40538492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060828" cy="1499616"/>
          </a:xfrm>
        </p:spPr>
        <p:txBody>
          <a:bodyPr>
            <a:normAutofit fontScale="90000"/>
          </a:bodyPr>
          <a:lstStyle/>
          <a:p>
            <a:r>
              <a:rPr lang="en-US" dirty="0"/>
              <a:t>Research using</a:t>
            </a:r>
            <a:br>
              <a:rPr lang="en-US" dirty="0"/>
            </a:br>
            <a:r>
              <a:rPr lang="en-US" b="1" u="sng" dirty="0"/>
              <a:t>Healthdata.org</a:t>
            </a:r>
          </a:p>
        </p:txBody>
      </p:sp>
      <p:sp>
        <p:nvSpPr>
          <p:cNvPr id="3" name="Content Placeholder 2"/>
          <p:cNvSpPr>
            <a:spLocks noGrp="1"/>
          </p:cNvSpPr>
          <p:nvPr>
            <p:ph idx="1"/>
          </p:nvPr>
        </p:nvSpPr>
        <p:spPr/>
        <p:txBody>
          <a:bodyPr>
            <a:normAutofit fontScale="77500" lnSpcReduction="20000"/>
          </a:bodyPr>
          <a:lstStyle/>
          <a:p>
            <a:r>
              <a:rPr lang="en-US" dirty="0"/>
              <a:t>What are the 3 leading causes of death in the following developing countries?</a:t>
            </a:r>
          </a:p>
          <a:p>
            <a:r>
              <a:rPr lang="en-US" dirty="0"/>
              <a:t>UGANDA: </a:t>
            </a:r>
          </a:p>
          <a:p>
            <a:r>
              <a:rPr lang="en-US" dirty="0"/>
              <a:t>Neonatal disorders, HIV/AIDS, Malaria</a:t>
            </a:r>
          </a:p>
          <a:p>
            <a:r>
              <a:rPr lang="en-US" dirty="0"/>
              <a:t>VIETNAM:</a:t>
            </a:r>
          </a:p>
          <a:p>
            <a:r>
              <a:rPr lang="en-US" dirty="0"/>
              <a:t>Stroke, Ischemic heart disease, lung cancer.</a:t>
            </a:r>
          </a:p>
          <a:p>
            <a:r>
              <a:rPr lang="en-US" dirty="0"/>
              <a:t>SOMALIA: </a:t>
            </a:r>
          </a:p>
          <a:p>
            <a:r>
              <a:rPr lang="en-US" dirty="0"/>
              <a:t>lower respiratory infections, tuberculosis, neonatal disorders.</a:t>
            </a:r>
          </a:p>
          <a:p>
            <a:r>
              <a:rPr lang="en-US" dirty="0"/>
              <a:t>PHILIPPINES: </a:t>
            </a:r>
          </a:p>
          <a:p>
            <a:r>
              <a:rPr lang="en-US" dirty="0"/>
              <a:t>Ischemic heart disease, cancer, pneumonia</a:t>
            </a:r>
          </a:p>
          <a:p>
            <a:r>
              <a:rPr lang="en-US" dirty="0"/>
              <a:t>CHAD: </a:t>
            </a:r>
          </a:p>
          <a:p>
            <a:r>
              <a:rPr lang="en-US" dirty="0"/>
              <a:t>diarrheal diseases, lower respiratory infections, neonatal disorders</a:t>
            </a:r>
          </a:p>
        </p:txBody>
      </p:sp>
      <p:sp>
        <p:nvSpPr>
          <p:cNvPr id="4" name="TextBox 3">
            <a:extLst>
              <a:ext uri="{FF2B5EF4-FFF2-40B4-BE49-F238E27FC236}">
                <a16:creationId xmlns:a16="http://schemas.microsoft.com/office/drawing/2014/main" id="{0705FD7B-EB8E-431E-93A7-7D26FAFC65D5}"/>
              </a:ext>
            </a:extLst>
          </p:cNvPr>
          <p:cNvSpPr txBox="1"/>
          <p:nvPr/>
        </p:nvSpPr>
        <p:spPr>
          <a:xfrm>
            <a:off x="6006790" y="191207"/>
            <a:ext cx="6057955" cy="1754326"/>
          </a:xfrm>
          <a:prstGeom prst="rect">
            <a:avLst/>
          </a:prstGeom>
          <a:noFill/>
        </p:spPr>
        <p:txBody>
          <a:bodyPr wrap="square" rtlCol="0">
            <a:spAutoFit/>
          </a:bodyPr>
          <a:lstStyle/>
          <a:p>
            <a:r>
              <a:rPr lang="en-US" dirty="0"/>
              <a:t>Neonatal disorders mean disturbance of normal state of body, organs and abnormal function of a newborn. Obstetricians play a major role to </a:t>
            </a:r>
            <a:r>
              <a:rPr lang="en-US" dirty="0" err="1"/>
              <a:t>minimise</a:t>
            </a:r>
            <a:r>
              <a:rPr lang="en-US" dirty="0"/>
              <a:t> the number of neonatal disorders. Prematurity, respiratory dysfunction, birth trauma, congenital malformations, neonatal infection and </a:t>
            </a:r>
            <a:r>
              <a:rPr lang="en-US" dirty="0" err="1"/>
              <a:t>haemolytic</a:t>
            </a:r>
            <a:r>
              <a:rPr lang="en-US" dirty="0"/>
              <a:t> disorders are the most common.</a:t>
            </a:r>
            <a:endParaRPr lang="en-AU" dirty="0"/>
          </a:p>
        </p:txBody>
      </p:sp>
    </p:spTree>
    <p:extLst>
      <p:ext uri="{BB962C8B-B14F-4D97-AF65-F5344CB8AC3E}">
        <p14:creationId xmlns:p14="http://schemas.microsoft.com/office/powerpoint/2010/main" val="32467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morbidity</a:t>
            </a:r>
          </a:p>
        </p:txBody>
      </p:sp>
      <p:sp>
        <p:nvSpPr>
          <p:cNvPr id="3" name="Content Placeholder 2"/>
          <p:cNvSpPr>
            <a:spLocks noGrp="1"/>
          </p:cNvSpPr>
          <p:nvPr>
            <p:ph idx="1"/>
          </p:nvPr>
        </p:nvSpPr>
        <p:spPr>
          <a:xfrm>
            <a:off x="1024129" y="1918741"/>
            <a:ext cx="9720072" cy="4390619"/>
          </a:xfrm>
        </p:spPr>
        <p:txBody>
          <a:bodyPr>
            <a:normAutofit/>
          </a:bodyPr>
          <a:lstStyle/>
          <a:p>
            <a:pPr>
              <a:buFont typeface="Wingdings" charset="2"/>
              <a:buChar char="v"/>
            </a:pPr>
            <a:r>
              <a:rPr lang="en-US" dirty="0"/>
              <a:t>The number of people who are unhealthy, diseased or disabled. </a:t>
            </a:r>
          </a:p>
          <a:p>
            <a:pPr>
              <a:buFont typeface="Wingdings" charset="2"/>
              <a:buChar char="v"/>
            </a:pPr>
            <a:r>
              <a:rPr lang="en-US" dirty="0"/>
              <a:t>Usually a ratio/rate.</a:t>
            </a:r>
          </a:p>
          <a:p>
            <a:pPr>
              <a:buFont typeface="Wingdings" charset="2"/>
              <a:buChar char="v"/>
            </a:pPr>
            <a:r>
              <a:rPr lang="en-US" dirty="0"/>
              <a:t>Common measures include incidence and prevalence of disease.</a:t>
            </a:r>
          </a:p>
          <a:p>
            <a:pPr marL="0" indent="0">
              <a:buNone/>
            </a:pPr>
            <a:r>
              <a:rPr lang="en-US" dirty="0"/>
              <a:t>REMINDER: Incidence of Disease</a:t>
            </a:r>
          </a:p>
          <a:p>
            <a:pPr>
              <a:buFont typeface="Arial" charset="0"/>
              <a:buChar char="•"/>
            </a:pPr>
            <a:r>
              <a:rPr lang="en-US" dirty="0"/>
              <a:t> Number of new cases of a disease in a population over a given period of time.</a:t>
            </a:r>
          </a:p>
          <a:p>
            <a:pPr marL="0" indent="0">
              <a:buNone/>
            </a:pPr>
            <a:r>
              <a:rPr lang="en-US" dirty="0"/>
              <a:t>REMINDER: Prevalence of Disease </a:t>
            </a:r>
          </a:p>
          <a:p>
            <a:pPr>
              <a:buFont typeface="Arial" charset="0"/>
              <a:buChar char="•"/>
            </a:pPr>
            <a:r>
              <a:rPr lang="en-US" dirty="0"/>
              <a:t> Number of overall cases of a disease in a population at a given point in time.</a:t>
            </a:r>
          </a:p>
          <a:p>
            <a:pPr marL="0" indent="0">
              <a:buNone/>
            </a:pPr>
            <a:endParaRPr lang="en-US" dirty="0"/>
          </a:p>
          <a:p>
            <a:pPr marL="0" indent="0">
              <a:buNone/>
            </a:pPr>
            <a:r>
              <a:rPr lang="en-US" dirty="0"/>
              <a:t>**these are better expressed as ratios with the TOTAL POPULATION number. </a:t>
            </a:r>
          </a:p>
        </p:txBody>
      </p:sp>
    </p:spTree>
    <p:extLst>
      <p:ext uri="{BB962C8B-B14F-4D97-AF65-F5344CB8AC3E}">
        <p14:creationId xmlns:p14="http://schemas.microsoft.com/office/powerpoint/2010/main" val="14122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morbidity</a:t>
            </a:r>
          </a:p>
        </p:txBody>
      </p:sp>
      <p:sp>
        <p:nvSpPr>
          <p:cNvPr id="3" name="Content Placeholder 2"/>
          <p:cNvSpPr>
            <a:spLocks noGrp="1"/>
          </p:cNvSpPr>
          <p:nvPr>
            <p:ph idx="1"/>
          </p:nvPr>
        </p:nvSpPr>
        <p:spPr>
          <a:xfrm>
            <a:off x="1024128" y="1843790"/>
            <a:ext cx="10225990" cy="4609476"/>
          </a:xfrm>
        </p:spPr>
        <p:txBody>
          <a:bodyPr>
            <a:normAutofit lnSpcReduction="10000"/>
          </a:bodyPr>
          <a:lstStyle/>
          <a:p>
            <a:pPr>
              <a:buFont typeface="Wingdings" charset="2"/>
              <a:buChar char="v"/>
            </a:pPr>
            <a:r>
              <a:rPr lang="en-US" dirty="0"/>
              <a:t>This is an important measure as it can indicate the following:</a:t>
            </a:r>
          </a:p>
          <a:p>
            <a:pPr>
              <a:buFont typeface="Arial" charset="0"/>
              <a:buChar char="•"/>
            </a:pPr>
            <a:r>
              <a:rPr lang="en-US" dirty="0"/>
              <a:t> The impact of disease for people who live in that population</a:t>
            </a:r>
          </a:p>
          <a:p>
            <a:pPr>
              <a:buFont typeface="Arial" charset="0"/>
              <a:buChar char="•"/>
            </a:pPr>
            <a:r>
              <a:rPr lang="en-US" dirty="0"/>
              <a:t> The use and level of access of medical services</a:t>
            </a:r>
          </a:p>
          <a:p>
            <a:pPr>
              <a:buFont typeface="Arial" charset="0"/>
              <a:buChar char="•"/>
            </a:pPr>
            <a:r>
              <a:rPr lang="en-US" dirty="0"/>
              <a:t> Use and availability of medication</a:t>
            </a:r>
          </a:p>
          <a:p>
            <a:pPr>
              <a:buFont typeface="Arial" charset="0"/>
              <a:buChar char="•"/>
            </a:pPr>
            <a:r>
              <a:rPr lang="en-US" dirty="0"/>
              <a:t> Impact on families, workplaces and schools</a:t>
            </a:r>
          </a:p>
          <a:p>
            <a:pPr>
              <a:buFont typeface="Arial" charset="0"/>
              <a:buChar char="•"/>
            </a:pPr>
            <a:r>
              <a:rPr lang="en-US" dirty="0"/>
              <a:t> Health or disease trends</a:t>
            </a:r>
          </a:p>
          <a:p>
            <a:pPr>
              <a:buFont typeface="Arial" charset="0"/>
              <a:buChar char="•"/>
            </a:pPr>
            <a:r>
              <a:rPr lang="en-US" dirty="0"/>
              <a:t>The risk that individuals are at of contracting that disease.</a:t>
            </a:r>
          </a:p>
          <a:p>
            <a:endParaRPr lang="en-US" dirty="0"/>
          </a:p>
          <a:p>
            <a:pPr>
              <a:buFont typeface="Wingdings" charset="2"/>
              <a:buChar char="v"/>
            </a:pPr>
            <a:r>
              <a:rPr lang="en-US" dirty="0"/>
              <a:t>It is hard to compare “healthiness” of countries using morbidity rates as they are usually measuring incidence and prevalence of different diseases and they cannot be directly compared. </a:t>
            </a:r>
          </a:p>
        </p:txBody>
      </p:sp>
    </p:spTree>
    <p:extLst>
      <p:ext uri="{BB962C8B-B14F-4D97-AF65-F5344CB8AC3E}">
        <p14:creationId xmlns:p14="http://schemas.microsoft.com/office/powerpoint/2010/main" val="9000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B9D9D2-0036-415F-BB4C-F6F6F2029D71}"/>
              </a:ext>
            </a:extLst>
          </p:cNvPr>
          <p:cNvPicPr>
            <a:picLocks noChangeAspect="1"/>
          </p:cNvPicPr>
          <p:nvPr/>
        </p:nvPicPr>
        <p:blipFill>
          <a:blip r:embed="rId2"/>
          <a:stretch>
            <a:fillRect/>
          </a:stretch>
        </p:blipFill>
        <p:spPr>
          <a:xfrm>
            <a:off x="1434354" y="467022"/>
            <a:ext cx="8373610" cy="5923956"/>
          </a:xfrm>
          <a:prstGeom prst="rect">
            <a:avLst/>
          </a:prstGeom>
        </p:spPr>
      </p:pic>
    </p:spTree>
    <p:extLst>
      <p:ext uri="{BB962C8B-B14F-4D97-AF65-F5344CB8AC3E}">
        <p14:creationId xmlns:p14="http://schemas.microsoft.com/office/powerpoint/2010/main" val="210488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partnerships example: </a:t>
            </a:r>
          </a:p>
        </p:txBody>
      </p:sp>
      <p:sp>
        <p:nvSpPr>
          <p:cNvPr id="3" name="Content Placeholder 2"/>
          <p:cNvSpPr>
            <a:spLocks noGrp="1"/>
          </p:cNvSpPr>
          <p:nvPr>
            <p:ph idx="1"/>
          </p:nvPr>
        </p:nvSpPr>
        <p:spPr/>
        <p:txBody>
          <a:bodyPr/>
          <a:lstStyle/>
          <a:p>
            <a:r>
              <a:rPr lang="en-US" dirty="0"/>
              <a:t>The issue: School canteens providing unhealthy foods for school children to purchase. </a:t>
            </a:r>
          </a:p>
          <a:p>
            <a:r>
              <a:rPr lang="en-US" dirty="0"/>
              <a:t>Two groups to partner with:</a:t>
            </a:r>
          </a:p>
          <a:p>
            <a:r>
              <a:rPr lang="en-US" dirty="0"/>
              <a:t>1. other advocacy groups that are also advocating your issue</a:t>
            </a:r>
            <a:r>
              <a:rPr lang="mr-IN" dirty="0"/>
              <a:t>…</a:t>
            </a:r>
            <a:r>
              <a:rPr lang="en-AU" dirty="0"/>
              <a:t>groups like the heart foundation, live lighter campaign. </a:t>
            </a:r>
            <a:endParaRPr lang="en-US" dirty="0"/>
          </a:p>
          <a:p>
            <a:r>
              <a:rPr lang="en-US" dirty="0"/>
              <a:t>2. other groups that share your target audience</a:t>
            </a:r>
            <a:r>
              <a:rPr lang="mr-IN" dirty="0"/>
              <a:t>…</a:t>
            </a:r>
            <a:r>
              <a:rPr lang="en-AU" dirty="0"/>
              <a:t>parents, teachers, sports coaches and local community groups like church groups</a:t>
            </a:r>
          </a:p>
          <a:p>
            <a:endParaRPr lang="en-AU" dirty="0"/>
          </a:p>
          <a:p>
            <a:r>
              <a:rPr lang="en-AU" dirty="0"/>
              <a:t>WHY would this be more effective?</a:t>
            </a:r>
          </a:p>
          <a:p>
            <a:endParaRPr lang="en-US" dirty="0"/>
          </a:p>
          <a:p>
            <a:endParaRPr lang="en-US" dirty="0"/>
          </a:p>
        </p:txBody>
      </p:sp>
    </p:spTree>
    <p:extLst>
      <p:ext uri="{BB962C8B-B14F-4D97-AF65-F5344CB8AC3E}">
        <p14:creationId xmlns:p14="http://schemas.microsoft.com/office/powerpoint/2010/main" val="36351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CF4F-8B7B-43EA-AF94-25F13BBCCD4A}"/>
              </a:ext>
            </a:extLst>
          </p:cNvPr>
          <p:cNvSpPr>
            <a:spLocks noGrp="1"/>
          </p:cNvSpPr>
          <p:nvPr>
            <p:ph type="title"/>
          </p:nvPr>
        </p:nvSpPr>
        <p:spPr/>
        <p:txBody>
          <a:bodyPr/>
          <a:lstStyle/>
          <a:p>
            <a:r>
              <a:rPr lang="en-US" dirty="0"/>
              <a:t>Application Task:</a:t>
            </a:r>
            <a:endParaRPr lang="en-AU" dirty="0"/>
          </a:p>
        </p:txBody>
      </p:sp>
      <p:sp>
        <p:nvSpPr>
          <p:cNvPr id="3" name="Content Placeholder 2">
            <a:extLst>
              <a:ext uri="{FF2B5EF4-FFF2-40B4-BE49-F238E27FC236}">
                <a16:creationId xmlns:a16="http://schemas.microsoft.com/office/drawing/2014/main" id="{0C982138-41B5-4B3D-8E9C-A8465AF9EAA1}"/>
              </a:ext>
            </a:extLst>
          </p:cNvPr>
          <p:cNvSpPr>
            <a:spLocks noGrp="1"/>
          </p:cNvSpPr>
          <p:nvPr>
            <p:ph idx="1"/>
          </p:nvPr>
        </p:nvSpPr>
        <p:spPr/>
        <p:txBody>
          <a:bodyPr/>
          <a:lstStyle/>
          <a:p>
            <a:r>
              <a:rPr lang="en-US" dirty="0"/>
              <a:t>Using AIHW (or another credible source) find a graph that depicts one of the three health indicators we have discussed in Australia, and one that depicts the same health indicator in a developing country. </a:t>
            </a:r>
          </a:p>
          <a:p>
            <a:endParaRPr lang="en-US" dirty="0"/>
          </a:p>
          <a:p>
            <a:r>
              <a:rPr lang="en-US" dirty="0"/>
              <a:t>Write a short paragraph comparing and contrasting the two. Suggest reasons why </a:t>
            </a:r>
            <a:r>
              <a:rPr lang="en-US"/>
              <a:t>they differ. </a:t>
            </a:r>
            <a:endParaRPr lang="en-AU" dirty="0"/>
          </a:p>
        </p:txBody>
      </p:sp>
    </p:spTree>
    <p:extLst>
      <p:ext uri="{BB962C8B-B14F-4D97-AF65-F5344CB8AC3E}">
        <p14:creationId xmlns:p14="http://schemas.microsoft.com/office/powerpoint/2010/main" val="17073348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6462-5A5E-4E94-A9A5-0B2CAC00C578}"/>
              </a:ext>
            </a:extLst>
          </p:cNvPr>
          <p:cNvSpPr>
            <a:spLocks noGrp="1"/>
          </p:cNvSpPr>
          <p:nvPr>
            <p:ph type="title"/>
          </p:nvPr>
        </p:nvSpPr>
        <p:spPr>
          <a:xfrm>
            <a:off x="1024128" y="247938"/>
            <a:ext cx="9720072" cy="1499616"/>
          </a:xfrm>
        </p:spPr>
        <p:txBody>
          <a:bodyPr/>
          <a:lstStyle/>
          <a:p>
            <a:r>
              <a:rPr lang="en-US" dirty="0"/>
              <a:t>Application question: Life expectancy</a:t>
            </a:r>
            <a:endParaRPr lang="en-AU" dirty="0"/>
          </a:p>
        </p:txBody>
      </p:sp>
      <p:sp>
        <p:nvSpPr>
          <p:cNvPr id="3" name="Content Placeholder 2">
            <a:extLst>
              <a:ext uri="{FF2B5EF4-FFF2-40B4-BE49-F238E27FC236}">
                <a16:creationId xmlns:a16="http://schemas.microsoft.com/office/drawing/2014/main" id="{CD789628-32CB-4604-93F7-6D67CA583786}"/>
              </a:ext>
            </a:extLst>
          </p:cNvPr>
          <p:cNvSpPr>
            <a:spLocks noGrp="1"/>
          </p:cNvSpPr>
          <p:nvPr>
            <p:ph idx="1"/>
          </p:nvPr>
        </p:nvSpPr>
        <p:spPr>
          <a:xfrm>
            <a:off x="1024128" y="1461541"/>
            <a:ext cx="10323426" cy="4961744"/>
          </a:xfrm>
        </p:spPr>
        <p:txBody>
          <a:bodyPr>
            <a:normAutofit fontScale="92500" lnSpcReduction="10000"/>
          </a:bodyPr>
          <a:lstStyle/>
          <a:p>
            <a:r>
              <a:rPr lang="en-US" dirty="0"/>
              <a:t>The current life expectancy in Chad (Central Africa) is 54. In Australia, the current life expectancy is 83.5. Outline five reasons that could explain the difference in life expectancy between these two countries. </a:t>
            </a:r>
          </a:p>
          <a:p>
            <a:pPr>
              <a:buFont typeface="Wingdings" panose="05000000000000000000" pitchFamily="2" charset="2"/>
              <a:buChar char="ü"/>
            </a:pPr>
            <a:r>
              <a:rPr lang="en-US" dirty="0"/>
              <a:t>The public healthcare system in Australia is highly developed and ensures all Australians have access to quality healthcare despite their income and background. </a:t>
            </a:r>
          </a:p>
          <a:p>
            <a:pPr>
              <a:buFont typeface="Wingdings" panose="05000000000000000000" pitchFamily="2" charset="2"/>
              <a:buChar char="ü"/>
            </a:pPr>
            <a:r>
              <a:rPr lang="en-US" dirty="0"/>
              <a:t>The education levels in Australia are significantly higher than in Chad. This means Australian citizens have higher health literacy and a better understanding of how to look after their health. </a:t>
            </a:r>
          </a:p>
          <a:p>
            <a:pPr>
              <a:buFont typeface="Wingdings" panose="05000000000000000000" pitchFamily="2" charset="2"/>
              <a:buChar char="ü"/>
            </a:pPr>
            <a:r>
              <a:rPr lang="en-US" dirty="0"/>
              <a:t>There are very few communicable diseases that cause death in Australia. Vaccination rates are very high in comparison with Chad. </a:t>
            </a:r>
          </a:p>
          <a:p>
            <a:pPr>
              <a:buFont typeface="Wingdings" panose="05000000000000000000" pitchFamily="2" charset="2"/>
              <a:buChar char="ü"/>
            </a:pPr>
            <a:r>
              <a:rPr lang="en-US" dirty="0"/>
              <a:t>The infant mortality rate in Australia is one of the lowest in the world. This means very few babies don’t survive their first year of life. This increases the overall life expectancy. </a:t>
            </a:r>
          </a:p>
          <a:p>
            <a:pPr>
              <a:buFont typeface="Wingdings" panose="05000000000000000000" pitchFamily="2" charset="2"/>
              <a:buChar char="ü"/>
            </a:pPr>
            <a:r>
              <a:rPr lang="en-US" dirty="0"/>
              <a:t>A large proportion of the population of Chad live in poverty. (&lt;$2 US/Day) This limits their opportunities to access healthcare, food, shelter and safety, which reduces life expectancy</a:t>
            </a:r>
          </a:p>
          <a:p>
            <a:pPr>
              <a:buFont typeface="Wingdings" panose="05000000000000000000" pitchFamily="2" charset="2"/>
              <a:buChar char="ü"/>
            </a:pPr>
            <a:r>
              <a:rPr lang="en-US" dirty="0"/>
              <a:t>Poor sanitation facilities in Chad compared with Australia. Poor sanitation fuels the spread of disease and increases morbidity rates. </a:t>
            </a:r>
          </a:p>
        </p:txBody>
      </p:sp>
    </p:spTree>
    <p:extLst>
      <p:ext uri="{BB962C8B-B14F-4D97-AF65-F5344CB8AC3E}">
        <p14:creationId xmlns:p14="http://schemas.microsoft.com/office/powerpoint/2010/main" val="20683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pPr marL="0" indent="0">
              <a:buNone/>
            </a:pPr>
            <a:r>
              <a:rPr lang="en-US" dirty="0"/>
              <a:t>Lockhart, E. (2015) Health Studies Year 12 ATAR. </a:t>
            </a:r>
          </a:p>
          <a:p>
            <a:pPr marL="0" indent="0">
              <a:buNone/>
            </a:pPr>
            <a:r>
              <a:rPr lang="en-US" dirty="0">
                <a:hlinkClick r:id="rId2"/>
              </a:rPr>
              <a:t>https://www.gapminder.org/tools/#$state$marker$axis_x$which=life_expectancy_years&amp;spaceRef:null;;;&amp;chart-type=barrank</a:t>
            </a:r>
            <a:endParaRPr lang="en-US" dirty="0"/>
          </a:p>
          <a:p>
            <a:pPr marL="0" indent="0">
              <a:buNone/>
            </a:pPr>
            <a:endParaRPr lang="en-US" dirty="0"/>
          </a:p>
          <a:p>
            <a:pPr marL="0" indent="0">
              <a:buNone/>
            </a:pPr>
            <a:r>
              <a:rPr lang="en-AU" dirty="0">
                <a:hlinkClick r:id="rId3"/>
              </a:rPr>
              <a:t>https://www.ncbi.nlm.nih.gov/pubmed/11676112</a:t>
            </a:r>
            <a:endParaRPr lang="en-US" dirty="0"/>
          </a:p>
          <a:p>
            <a:pPr marL="0" indent="0">
              <a:buNone/>
            </a:pPr>
            <a:endParaRPr lang="en-US" dirty="0"/>
          </a:p>
        </p:txBody>
      </p:sp>
    </p:spTree>
    <p:extLst>
      <p:ext uri="{BB962C8B-B14F-4D97-AF65-F5344CB8AC3E}">
        <p14:creationId xmlns:p14="http://schemas.microsoft.com/office/powerpoint/2010/main" val="17719127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Impact of world events</a:t>
            </a:r>
          </a:p>
        </p:txBody>
      </p:sp>
      <p:sp>
        <p:nvSpPr>
          <p:cNvPr id="3" name="Subtitle 2"/>
          <p:cNvSpPr>
            <a:spLocks noGrp="1"/>
          </p:cNvSpPr>
          <p:nvPr>
            <p:ph type="subTitle" idx="1"/>
          </p:nvPr>
        </p:nvSpPr>
        <p:spPr/>
        <p:txBody>
          <a:bodyPr>
            <a:normAutofit/>
          </a:bodyPr>
          <a:lstStyle/>
          <a:p>
            <a:r>
              <a:rPr lang="en-US" sz="2200" dirty="0"/>
              <a:t>Term 3</a:t>
            </a:r>
          </a:p>
          <a:p>
            <a:r>
              <a:rPr lang="en-US" sz="2200" dirty="0"/>
              <a:t>Week 3</a:t>
            </a:r>
          </a:p>
        </p:txBody>
      </p:sp>
    </p:spTree>
    <p:extLst>
      <p:ext uri="{BB962C8B-B14F-4D97-AF65-F5344CB8AC3E}">
        <p14:creationId xmlns:p14="http://schemas.microsoft.com/office/powerpoint/2010/main" val="2852983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Impact of world events on personal, social and cultural identity of population groups</a:t>
            </a:r>
            <a:endParaRPr lang="en-GB" dirty="0"/>
          </a:p>
          <a:p>
            <a:pPr lvl="0">
              <a:buFont typeface="Arial" charset="0"/>
              <a:buChar char="•"/>
            </a:pPr>
            <a:r>
              <a:rPr lang="en-AU" dirty="0"/>
              <a:t> Displacement from traditional homelands</a:t>
            </a:r>
            <a:endParaRPr lang="en-GB" dirty="0"/>
          </a:p>
          <a:p>
            <a:pPr lvl="0">
              <a:buFont typeface="Arial" charset="0"/>
              <a:buChar char="•"/>
            </a:pPr>
            <a:r>
              <a:rPr lang="en-AU" dirty="0"/>
              <a:t> War</a:t>
            </a:r>
            <a:endParaRPr lang="en-GB" dirty="0"/>
          </a:p>
          <a:p>
            <a:pPr lvl="0">
              <a:buFont typeface="Arial" charset="0"/>
              <a:buChar char="•"/>
            </a:pPr>
            <a:r>
              <a:rPr lang="en-AU" dirty="0"/>
              <a:t> Violence</a:t>
            </a:r>
            <a:endParaRPr lang="en-GB" dirty="0"/>
          </a:p>
          <a:p>
            <a:pPr lvl="0">
              <a:buFont typeface="Arial" charset="0"/>
              <a:buChar char="•"/>
            </a:pPr>
            <a:r>
              <a:rPr lang="en-AU" dirty="0"/>
              <a:t> Conflict</a:t>
            </a:r>
            <a:endParaRPr lang="en-GB" dirty="0"/>
          </a:p>
          <a:p>
            <a:pPr lvl="0">
              <a:buFont typeface="Arial" charset="0"/>
              <a:buChar char="•"/>
            </a:pPr>
            <a:r>
              <a:rPr lang="en-AU" dirty="0"/>
              <a:t> Natural disasters</a:t>
            </a:r>
            <a:endParaRPr lang="en-GB" dirty="0"/>
          </a:p>
          <a:p>
            <a:endParaRPr lang="en-US" dirty="0"/>
          </a:p>
        </p:txBody>
      </p:sp>
    </p:spTree>
    <p:extLst>
      <p:ext uri="{BB962C8B-B14F-4D97-AF65-F5344CB8AC3E}">
        <p14:creationId xmlns:p14="http://schemas.microsoft.com/office/powerpoint/2010/main" val="14649885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900113"/>
            <a:ext cx="9720073" cy="5409247"/>
          </a:xfrm>
        </p:spPr>
        <p:txBody>
          <a:bodyPr>
            <a:normAutofit/>
          </a:bodyPr>
          <a:lstStyle/>
          <a:p>
            <a:r>
              <a:rPr lang="en-US" sz="2800" dirty="0"/>
              <a:t>We are more aware than ever of current events and happenings around the globe. </a:t>
            </a:r>
          </a:p>
          <a:p>
            <a:endParaRPr lang="en-US" sz="2800" dirty="0"/>
          </a:p>
          <a:p>
            <a:r>
              <a:rPr lang="en-US" sz="2800" dirty="0"/>
              <a:t>A lot of Australians have developed mechanisms to block out the emotional aspects to these events and they are seen as “terrible, but not my problem because they don’t affect me”</a:t>
            </a:r>
          </a:p>
          <a:p>
            <a:endParaRPr lang="en-US" sz="2800" dirty="0"/>
          </a:p>
          <a:p>
            <a:r>
              <a:rPr lang="en-US" sz="2800" dirty="0"/>
              <a:t>We are going to explore how these 5 types of world events influence the </a:t>
            </a:r>
            <a:r>
              <a:rPr lang="en-US" sz="2800" u="sng" dirty="0"/>
              <a:t>“personal, social and cultural identity of populations groups”</a:t>
            </a:r>
          </a:p>
        </p:txBody>
      </p:sp>
    </p:spTree>
    <p:extLst>
      <p:ext uri="{BB962C8B-B14F-4D97-AF65-F5344CB8AC3E}">
        <p14:creationId xmlns:p14="http://schemas.microsoft.com/office/powerpoint/2010/main" val="54608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Identities</a:t>
            </a:r>
            <a:r>
              <a:rPr lang="mr-IN" dirty="0"/>
              <a:t>…</a:t>
            </a:r>
            <a:endParaRPr lang="en-US" dirty="0"/>
          </a:p>
        </p:txBody>
      </p:sp>
      <p:sp>
        <p:nvSpPr>
          <p:cNvPr id="3" name="Content Placeholder 2"/>
          <p:cNvSpPr>
            <a:spLocks noGrp="1"/>
          </p:cNvSpPr>
          <p:nvPr>
            <p:ph idx="1"/>
          </p:nvPr>
        </p:nvSpPr>
        <p:spPr/>
        <p:txBody>
          <a:bodyPr/>
          <a:lstStyle/>
          <a:p>
            <a:r>
              <a:rPr lang="en-US" dirty="0"/>
              <a:t>Cultural identity: a sense of belonging to a particular ethnic or cultural group. Aspects of the individual are held due to the culture. </a:t>
            </a:r>
          </a:p>
          <a:p>
            <a:endParaRPr lang="en-US" dirty="0"/>
          </a:p>
          <a:p>
            <a:r>
              <a:rPr lang="en-US" dirty="0"/>
              <a:t>Social Identity: the identification of individuals as members of a group. They exhibit certain characteristics  because they belong to that group.</a:t>
            </a:r>
          </a:p>
          <a:p>
            <a:endParaRPr lang="en-US" dirty="0"/>
          </a:p>
          <a:p>
            <a:r>
              <a:rPr lang="en-US" dirty="0"/>
              <a:t>Personal Identity: The characteristics of an individual that sets them apart from others. </a:t>
            </a:r>
            <a:r>
              <a:rPr lang="en-US" dirty="0" err="1"/>
              <a:t>Ie</a:t>
            </a:r>
            <a:r>
              <a:rPr lang="en-US" dirty="0"/>
              <a:t>. The things that make the individual who they are. </a:t>
            </a:r>
          </a:p>
        </p:txBody>
      </p:sp>
    </p:spTree>
    <p:extLst>
      <p:ext uri="{BB962C8B-B14F-4D97-AF65-F5344CB8AC3E}">
        <p14:creationId xmlns:p14="http://schemas.microsoft.com/office/powerpoint/2010/main" val="16318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Displacement from traditional homelands</a:t>
            </a:r>
          </a:p>
        </p:txBody>
      </p:sp>
      <p:sp>
        <p:nvSpPr>
          <p:cNvPr id="3" name="Content Placeholder 2"/>
          <p:cNvSpPr>
            <a:spLocks noGrp="1"/>
          </p:cNvSpPr>
          <p:nvPr>
            <p:ph idx="1"/>
          </p:nvPr>
        </p:nvSpPr>
        <p:spPr/>
        <p:txBody>
          <a:bodyPr/>
          <a:lstStyle/>
          <a:p>
            <a:pPr>
              <a:buFont typeface="Wingdings" charset="2"/>
              <a:buChar char="v"/>
            </a:pPr>
            <a:r>
              <a:rPr lang="en-US" dirty="0"/>
              <a:t>The temporary (or permanent) remove from original place of residence-includes house, region, land or country.</a:t>
            </a:r>
          </a:p>
          <a:p>
            <a:pPr>
              <a:buFont typeface="Wingdings" charset="2"/>
              <a:buChar char="v"/>
            </a:pPr>
            <a:r>
              <a:rPr lang="en-US" dirty="0"/>
              <a:t>Internally displaced people are forced to leave their land within their country.</a:t>
            </a:r>
          </a:p>
          <a:p>
            <a:pPr>
              <a:buFont typeface="Wingdings" charset="2"/>
              <a:buChar char="v"/>
            </a:pPr>
            <a:r>
              <a:rPr lang="en-US" dirty="0"/>
              <a:t>There were </a:t>
            </a:r>
            <a:r>
              <a:rPr lang="en-US" b="1" dirty="0"/>
              <a:t>31.1 million</a:t>
            </a:r>
            <a:r>
              <a:rPr lang="en-US" dirty="0"/>
              <a:t> new internal displacements by </a:t>
            </a:r>
            <a:r>
              <a:rPr lang="en-US" b="1" dirty="0"/>
              <a:t>conflict, violence and disasters</a:t>
            </a:r>
            <a:r>
              <a:rPr lang="en-US" dirty="0"/>
              <a:t> in 2016.</a:t>
            </a:r>
          </a:p>
          <a:p>
            <a:pPr>
              <a:buFont typeface="Wingdings" charset="2"/>
              <a:buChar char="v"/>
            </a:pPr>
            <a:r>
              <a:rPr lang="en-US" dirty="0"/>
              <a:t>Significant levels of displacement continued in the Middle East, with </a:t>
            </a:r>
            <a:r>
              <a:rPr lang="en-US" b="1" dirty="0"/>
              <a:t>Syria, Iraq and Yemen</a:t>
            </a:r>
            <a:r>
              <a:rPr lang="en-US" dirty="0"/>
              <a:t> experiencing close to two million new displacements in total during 2016.</a:t>
            </a:r>
          </a:p>
          <a:p>
            <a:pPr>
              <a:buFont typeface="Wingdings" charset="2"/>
              <a:buChar char="v"/>
            </a:pPr>
            <a:r>
              <a:rPr lang="en-US" dirty="0"/>
              <a:t>Internally displaced vs stateless vs refugee…what’s the difference?</a:t>
            </a:r>
          </a:p>
        </p:txBody>
      </p:sp>
    </p:spTree>
    <p:extLst>
      <p:ext uri="{BB962C8B-B14F-4D97-AF65-F5344CB8AC3E}">
        <p14:creationId xmlns:p14="http://schemas.microsoft.com/office/powerpoint/2010/main" val="8616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15038"/>
            <a:ext cx="9844088" cy="585788"/>
          </a:xfrm>
        </p:spPr>
        <p:txBody>
          <a:bodyPr/>
          <a:lstStyle/>
          <a:p>
            <a:r>
              <a:rPr lang="en-US" dirty="0"/>
              <a:t>http://</a:t>
            </a:r>
            <a:r>
              <a:rPr lang="en-US" dirty="0" err="1"/>
              <a:t>www.internal-displacement.org</a:t>
            </a:r>
            <a:r>
              <a:rPr lang="en-US" dirty="0"/>
              <a:t>/global-report/grid2017/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87" y="485775"/>
            <a:ext cx="10639817" cy="54010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504" y="5162935"/>
            <a:ext cx="1498600" cy="723900"/>
          </a:xfrm>
          <a:prstGeom prst="rect">
            <a:avLst/>
          </a:prstGeom>
        </p:spPr>
      </p:pic>
    </p:spTree>
    <p:extLst>
      <p:ext uri="{BB962C8B-B14F-4D97-AF65-F5344CB8AC3E}">
        <p14:creationId xmlns:p14="http://schemas.microsoft.com/office/powerpoint/2010/main" val="18769079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E64AE-BA30-4F80-B0FA-F0702CA0E8AD}"/>
              </a:ext>
            </a:extLst>
          </p:cNvPr>
          <p:cNvSpPr>
            <a:spLocks noGrp="1"/>
          </p:cNvSpPr>
          <p:nvPr>
            <p:ph type="title"/>
          </p:nvPr>
        </p:nvSpPr>
        <p:spPr/>
        <p:txBody>
          <a:bodyPr/>
          <a:lstStyle/>
          <a:p>
            <a:r>
              <a:rPr lang="en-US" dirty="0"/>
              <a:t>INFLUENCE OF DISPLACEMENT ON IDENTITIES:</a:t>
            </a:r>
            <a:endParaRPr lang="en-AU" dirty="0"/>
          </a:p>
        </p:txBody>
      </p:sp>
      <p:sp>
        <p:nvSpPr>
          <p:cNvPr id="3" name="Content Placeholder 2">
            <a:extLst>
              <a:ext uri="{FF2B5EF4-FFF2-40B4-BE49-F238E27FC236}">
                <a16:creationId xmlns:a16="http://schemas.microsoft.com/office/drawing/2014/main" id="{5A3A38F5-7A51-43A0-AD97-2D66F0C0CAE2}"/>
              </a:ext>
            </a:extLst>
          </p:cNvPr>
          <p:cNvSpPr>
            <a:spLocks noGrp="1"/>
          </p:cNvSpPr>
          <p:nvPr>
            <p:ph idx="1"/>
          </p:nvPr>
        </p:nvSpPr>
        <p:spPr>
          <a:xfrm>
            <a:off x="1024128" y="2286000"/>
            <a:ext cx="9720073" cy="4294094"/>
          </a:xfrm>
        </p:spPr>
        <p:txBody>
          <a:bodyPr>
            <a:normAutofit lnSpcReduction="10000"/>
          </a:bodyPr>
          <a:lstStyle/>
          <a:p>
            <a:pPr>
              <a:buFont typeface="Wingdings" panose="05000000000000000000" pitchFamily="2" charset="2"/>
              <a:buChar char="v"/>
            </a:pPr>
            <a:r>
              <a:rPr lang="en-US" dirty="0"/>
              <a:t> Individuals who are forced to flee their home often feel disconnected to their old self, their traditions, and their culture. (loss of cultural identity)</a:t>
            </a:r>
          </a:p>
          <a:p>
            <a:pPr>
              <a:buFont typeface="Wingdings" panose="05000000000000000000" pitchFamily="2" charset="2"/>
              <a:buChar char="v"/>
            </a:pPr>
            <a:r>
              <a:rPr lang="en-US" dirty="0"/>
              <a:t> Individuals who are forced to leave their families and friends often experience social isolation and lose their sense of social identity (who they are with their friends/family)</a:t>
            </a:r>
          </a:p>
          <a:p>
            <a:pPr>
              <a:buFont typeface="Wingdings" panose="05000000000000000000" pitchFamily="2" charset="2"/>
              <a:buChar char="v"/>
            </a:pPr>
            <a:r>
              <a:rPr lang="en-US" dirty="0"/>
              <a:t>Individuals who are forced to create a new life in another country often experience racism and/or discrimination and therefore feel pressure to conform to the culture of their new surroundings.</a:t>
            </a:r>
          </a:p>
          <a:p>
            <a:pPr>
              <a:buFont typeface="Wingdings" panose="05000000000000000000" pitchFamily="2" charset="2"/>
              <a:buChar char="v"/>
            </a:pPr>
            <a:r>
              <a:rPr lang="en-US" dirty="0"/>
              <a:t> These individuals often feel excluded and misunderstood by their new surroundings and feel unlike their true self (loss of personal identity)</a:t>
            </a:r>
          </a:p>
          <a:p>
            <a:pPr>
              <a:buFont typeface="Wingdings" panose="05000000000000000000" pitchFamily="2" charset="2"/>
              <a:buChar char="v"/>
            </a:pPr>
            <a:r>
              <a:rPr lang="en-US" dirty="0"/>
              <a:t>Refugees often feel that they lose their culture of language and social norms in the transition into their new life in a new culture. </a:t>
            </a:r>
          </a:p>
          <a:p>
            <a:endParaRPr lang="en-AU" dirty="0"/>
          </a:p>
        </p:txBody>
      </p:sp>
    </p:spTree>
    <p:extLst>
      <p:ext uri="{BB962C8B-B14F-4D97-AF65-F5344CB8AC3E}">
        <p14:creationId xmlns:p14="http://schemas.microsoft.com/office/powerpoint/2010/main" val="6687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building capacity </a:t>
            </a:r>
          </a:p>
        </p:txBody>
      </p:sp>
      <p:sp>
        <p:nvSpPr>
          <p:cNvPr id="3" name="Content Placeholder 2"/>
          <p:cNvSpPr>
            <a:spLocks noGrp="1"/>
          </p:cNvSpPr>
          <p:nvPr>
            <p:ph idx="1"/>
          </p:nvPr>
        </p:nvSpPr>
        <p:spPr/>
        <p:txBody>
          <a:bodyPr>
            <a:normAutofit lnSpcReduction="10000"/>
          </a:bodyPr>
          <a:lstStyle/>
          <a:p>
            <a:r>
              <a:rPr lang="en-US" dirty="0"/>
              <a:t>Capacity building is the development and strengthening of human and institutional resources. </a:t>
            </a:r>
          </a:p>
          <a:p>
            <a:pPr>
              <a:buFont typeface="Wingdings" charset="2"/>
              <a:buChar char="v"/>
            </a:pPr>
            <a:r>
              <a:rPr lang="en-US" dirty="0"/>
              <a:t>What might this look like as an advocacy strategy?</a:t>
            </a:r>
          </a:p>
          <a:p>
            <a:pPr>
              <a:buFont typeface="Arial" charset="0"/>
              <a:buChar char="•"/>
            </a:pPr>
            <a:r>
              <a:rPr lang="en-US" dirty="0"/>
              <a:t> Increasing people power (volunteers, staff)</a:t>
            </a:r>
          </a:p>
          <a:p>
            <a:pPr>
              <a:buFont typeface="Arial" charset="0"/>
              <a:buChar char="•"/>
            </a:pPr>
            <a:r>
              <a:rPr lang="en-US" dirty="0"/>
              <a:t> Increasing the effectiveness of the workers</a:t>
            </a:r>
          </a:p>
          <a:p>
            <a:pPr>
              <a:buFont typeface="Arial" charset="0"/>
              <a:buChar char="•"/>
            </a:pPr>
            <a:r>
              <a:rPr lang="en-US" dirty="0"/>
              <a:t> Increasing funding and time allocation on the issue. </a:t>
            </a:r>
          </a:p>
          <a:p>
            <a:pPr>
              <a:buFont typeface="Arial" charset="0"/>
              <a:buChar char="•"/>
            </a:pPr>
            <a:r>
              <a:rPr lang="en-US" dirty="0"/>
              <a:t> Improving facilities and infrastructure </a:t>
            </a:r>
          </a:p>
          <a:p>
            <a:endParaRPr lang="en-US" dirty="0"/>
          </a:p>
          <a:p>
            <a:pPr>
              <a:buFont typeface="Wingdings" charset="2"/>
              <a:buChar char="v"/>
            </a:pPr>
            <a:r>
              <a:rPr lang="en-US" dirty="0"/>
              <a:t>This can help </a:t>
            </a:r>
            <a:r>
              <a:rPr lang="en-US" dirty="0" err="1"/>
              <a:t>organisations</a:t>
            </a:r>
            <a:r>
              <a:rPr lang="en-US" dirty="0"/>
              <a:t> to build their capacity to meet health goals.</a:t>
            </a:r>
          </a:p>
        </p:txBody>
      </p:sp>
    </p:spTree>
    <p:extLst>
      <p:ext uri="{BB962C8B-B14F-4D97-AF65-F5344CB8AC3E}">
        <p14:creationId xmlns:p14="http://schemas.microsoft.com/office/powerpoint/2010/main" val="139253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a:t>
            </a:r>
          </a:p>
        </p:txBody>
      </p:sp>
      <p:sp>
        <p:nvSpPr>
          <p:cNvPr id="3" name="Content Placeholder 2"/>
          <p:cNvSpPr>
            <a:spLocks noGrp="1"/>
          </p:cNvSpPr>
          <p:nvPr>
            <p:ph idx="1"/>
          </p:nvPr>
        </p:nvSpPr>
        <p:spPr/>
        <p:txBody>
          <a:bodyPr/>
          <a:lstStyle/>
          <a:p>
            <a:r>
              <a:rPr lang="en-US" dirty="0"/>
              <a:t>“State of armed conflict between different nations or different groups within a nation”</a:t>
            </a:r>
          </a:p>
          <a:p>
            <a:r>
              <a:rPr lang="en-US" dirty="0"/>
              <a:t>WELL KNOWN WARS IN HISTORY: WW1, WW2, Vietnam War, Russian Civil War, Spanish Civil War, Iraq War, War in Somalia, Gaza War, War in Sudan. </a:t>
            </a:r>
          </a:p>
          <a:p>
            <a:endParaRPr lang="en-US" dirty="0"/>
          </a:p>
          <a:p>
            <a:r>
              <a:rPr lang="en-US" dirty="0"/>
              <a:t>Read Textbook page 144 (and your memory from the film “God Grew Tired of Us” for a more in-depth look into the War in Sudan. </a:t>
            </a:r>
          </a:p>
        </p:txBody>
      </p:sp>
    </p:spTree>
    <p:extLst>
      <p:ext uri="{BB962C8B-B14F-4D97-AF65-F5344CB8AC3E}">
        <p14:creationId xmlns:p14="http://schemas.microsoft.com/office/powerpoint/2010/main" val="114198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746F-0065-4BC6-9DAC-ECCFCE6CFCB2}"/>
              </a:ext>
            </a:extLst>
          </p:cNvPr>
          <p:cNvSpPr>
            <a:spLocks noGrp="1"/>
          </p:cNvSpPr>
          <p:nvPr>
            <p:ph type="title"/>
          </p:nvPr>
        </p:nvSpPr>
        <p:spPr/>
        <p:txBody>
          <a:bodyPr/>
          <a:lstStyle/>
          <a:p>
            <a:r>
              <a:rPr lang="en-US" dirty="0"/>
              <a:t>INLFUENCE OF WAR ON IDENTITIES:</a:t>
            </a:r>
            <a:endParaRPr lang="en-AU" dirty="0"/>
          </a:p>
        </p:txBody>
      </p:sp>
      <p:sp>
        <p:nvSpPr>
          <p:cNvPr id="3" name="Content Placeholder 2">
            <a:extLst>
              <a:ext uri="{FF2B5EF4-FFF2-40B4-BE49-F238E27FC236}">
                <a16:creationId xmlns:a16="http://schemas.microsoft.com/office/drawing/2014/main" id="{8276FBEB-2483-478A-BEE9-1EB2D06F1F58}"/>
              </a:ext>
            </a:extLst>
          </p:cNvPr>
          <p:cNvSpPr>
            <a:spLocks noGrp="1"/>
          </p:cNvSpPr>
          <p:nvPr>
            <p:ph idx="1"/>
          </p:nvPr>
        </p:nvSpPr>
        <p:spPr/>
        <p:txBody>
          <a:bodyPr/>
          <a:lstStyle/>
          <a:p>
            <a:pPr>
              <a:buFont typeface="Wingdings" panose="05000000000000000000" pitchFamily="2" charset="2"/>
              <a:buChar char="v"/>
            </a:pPr>
            <a:r>
              <a:rPr lang="en-US" dirty="0"/>
              <a:t> Personal identities are often defined by events such as war, violence and conflict. Young children who grow up surrounded by these world events see these </a:t>
            </a:r>
            <a:r>
              <a:rPr lang="en-US" dirty="0" err="1"/>
              <a:t>behaviours</a:t>
            </a:r>
            <a:r>
              <a:rPr lang="en-US" dirty="0"/>
              <a:t> as “normal” and it becomes a part of their </a:t>
            </a:r>
            <a:r>
              <a:rPr lang="en-US" dirty="0" err="1"/>
              <a:t>behaviour</a:t>
            </a:r>
            <a:r>
              <a:rPr lang="en-US" dirty="0"/>
              <a:t> and ultimately, their personal identity. </a:t>
            </a:r>
          </a:p>
          <a:p>
            <a:pPr>
              <a:buFont typeface="Wingdings" panose="05000000000000000000" pitchFamily="2" charset="2"/>
              <a:buChar char="v"/>
            </a:pPr>
            <a:r>
              <a:rPr lang="en-US" dirty="0"/>
              <a:t>Many countries exhibit social cohesion when remembering “fighting for their country” and this creates a strengthened, unified cultural identity . </a:t>
            </a:r>
            <a:r>
              <a:rPr lang="en-US" dirty="0" err="1"/>
              <a:t>Ie</a:t>
            </a:r>
            <a:r>
              <a:rPr lang="en-US" dirty="0"/>
              <a:t>. ANZACS form a part of the Australian Identity. </a:t>
            </a:r>
          </a:p>
          <a:p>
            <a:pPr>
              <a:buFont typeface="Wingdings" panose="05000000000000000000" pitchFamily="2" charset="2"/>
              <a:buChar char="v"/>
            </a:pPr>
            <a:r>
              <a:rPr lang="en-US" dirty="0"/>
              <a:t>The destruction of culturally significant artifacts and buildings has often been used during war in an effort to destroy cultural identities. </a:t>
            </a:r>
          </a:p>
          <a:p>
            <a:pPr>
              <a:buFont typeface="Wingdings" panose="05000000000000000000" pitchFamily="2" charset="2"/>
              <a:buChar char="v"/>
            </a:pPr>
            <a:endParaRPr lang="en-US" dirty="0"/>
          </a:p>
          <a:p>
            <a:endParaRPr lang="en-AU" dirty="0"/>
          </a:p>
        </p:txBody>
      </p:sp>
    </p:spTree>
    <p:extLst>
      <p:ext uri="{BB962C8B-B14F-4D97-AF65-F5344CB8AC3E}">
        <p14:creationId xmlns:p14="http://schemas.microsoft.com/office/powerpoint/2010/main" val="27991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violence</a:t>
            </a:r>
          </a:p>
        </p:txBody>
      </p:sp>
      <p:sp>
        <p:nvSpPr>
          <p:cNvPr id="3" name="Content Placeholder 2"/>
          <p:cNvSpPr>
            <a:spLocks noGrp="1"/>
          </p:cNvSpPr>
          <p:nvPr>
            <p:ph idx="1"/>
          </p:nvPr>
        </p:nvSpPr>
        <p:spPr>
          <a:xfrm>
            <a:off x="1024128" y="2286000"/>
            <a:ext cx="10148697" cy="4023360"/>
          </a:xfrm>
        </p:spPr>
        <p:txBody>
          <a:bodyPr/>
          <a:lstStyle/>
          <a:p>
            <a:r>
              <a:rPr lang="en-US" dirty="0"/>
              <a:t>“Violence is a behaviour that includes physical force, intent to injure/hurt/damage/kill”</a:t>
            </a:r>
          </a:p>
          <a:p>
            <a:endParaRPr lang="en-US" dirty="0"/>
          </a:p>
          <a:p>
            <a:pPr>
              <a:buFont typeface="Wingdings" charset="2"/>
              <a:buChar char="v"/>
            </a:pPr>
            <a:r>
              <a:rPr lang="en-US" dirty="0"/>
              <a:t>Violence is closely linked with conflict and war.  </a:t>
            </a:r>
          </a:p>
          <a:p>
            <a:pPr>
              <a:buFont typeface="Wingdings" charset="2"/>
              <a:buChar char="v"/>
            </a:pPr>
            <a:r>
              <a:rPr lang="en-US" dirty="0"/>
              <a:t>What kind of impact does exposure to violence have on an individual?</a:t>
            </a:r>
          </a:p>
          <a:p>
            <a:pPr>
              <a:buFont typeface="Arial" charset="0"/>
              <a:buChar char="•"/>
            </a:pPr>
            <a:r>
              <a:rPr lang="en-US" dirty="0"/>
              <a:t> increased anxiety and stress</a:t>
            </a:r>
          </a:p>
          <a:p>
            <a:pPr>
              <a:buFont typeface="Arial" charset="0"/>
              <a:buChar char="•"/>
            </a:pPr>
            <a:r>
              <a:rPr lang="en-US" dirty="0"/>
              <a:t> decreased hope, trust and </a:t>
            </a:r>
            <a:r>
              <a:rPr lang="en-US" dirty="0" err="1"/>
              <a:t>desensitivity</a:t>
            </a:r>
            <a:r>
              <a:rPr lang="en-US" dirty="0"/>
              <a:t> to violent behaviour</a:t>
            </a:r>
          </a:p>
          <a:p>
            <a:pPr marL="0" indent="0">
              <a:buNone/>
            </a:pPr>
            <a:r>
              <a:rPr lang="en-US" dirty="0"/>
              <a:t>What else?</a:t>
            </a:r>
          </a:p>
          <a:p>
            <a:pPr>
              <a:buFont typeface="Arial" charset="0"/>
              <a:buChar char="•"/>
            </a:pPr>
            <a:endParaRPr lang="en-US" dirty="0"/>
          </a:p>
        </p:txBody>
      </p:sp>
    </p:spTree>
    <p:extLst>
      <p:ext uri="{BB962C8B-B14F-4D97-AF65-F5344CB8AC3E}">
        <p14:creationId xmlns:p14="http://schemas.microsoft.com/office/powerpoint/2010/main" val="11663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0AAC-5EE7-4A29-9AF2-24B55B98B9ED}"/>
              </a:ext>
            </a:extLst>
          </p:cNvPr>
          <p:cNvSpPr>
            <a:spLocks noGrp="1"/>
          </p:cNvSpPr>
          <p:nvPr>
            <p:ph type="title"/>
          </p:nvPr>
        </p:nvSpPr>
        <p:spPr/>
        <p:txBody>
          <a:bodyPr/>
          <a:lstStyle/>
          <a:p>
            <a:r>
              <a:rPr lang="en-US" dirty="0"/>
              <a:t>INFLUENCE OF VIOLENCE ON IDENTITIES:</a:t>
            </a:r>
            <a:endParaRPr lang="en-AU" dirty="0"/>
          </a:p>
        </p:txBody>
      </p:sp>
      <p:sp>
        <p:nvSpPr>
          <p:cNvPr id="3" name="Content Placeholder 2">
            <a:extLst>
              <a:ext uri="{FF2B5EF4-FFF2-40B4-BE49-F238E27FC236}">
                <a16:creationId xmlns:a16="http://schemas.microsoft.com/office/drawing/2014/main" id="{19BC2637-3B5E-40A4-956B-CC5E4CDB5C85}"/>
              </a:ext>
            </a:extLst>
          </p:cNvPr>
          <p:cNvSpPr>
            <a:spLocks noGrp="1"/>
          </p:cNvSpPr>
          <p:nvPr>
            <p:ph idx="1"/>
          </p:nvPr>
        </p:nvSpPr>
        <p:spPr/>
        <p:txBody>
          <a:bodyPr/>
          <a:lstStyle/>
          <a:p>
            <a:pPr>
              <a:buFont typeface="Wingdings" panose="05000000000000000000" pitchFamily="2" charset="2"/>
              <a:buChar char="v"/>
            </a:pPr>
            <a:r>
              <a:rPr lang="en-US" dirty="0"/>
              <a:t> Personal identities are often defined by events such as war, violence and conflict. Young children who grow up surrounded by these world events see these </a:t>
            </a:r>
            <a:r>
              <a:rPr lang="en-US" dirty="0" err="1"/>
              <a:t>behaviours</a:t>
            </a:r>
            <a:r>
              <a:rPr lang="en-US" dirty="0"/>
              <a:t> as “normal” and it becomes a part of their </a:t>
            </a:r>
            <a:r>
              <a:rPr lang="en-US" dirty="0" err="1"/>
              <a:t>behaviour</a:t>
            </a:r>
            <a:r>
              <a:rPr lang="en-US" dirty="0"/>
              <a:t> and ultimately, their personal identity. </a:t>
            </a:r>
          </a:p>
          <a:p>
            <a:pPr>
              <a:buFont typeface="Wingdings" panose="05000000000000000000" pitchFamily="2" charset="2"/>
              <a:buChar char="v"/>
            </a:pPr>
            <a:r>
              <a:rPr lang="en-US" dirty="0"/>
              <a:t>Individuals who are exposed to high levels of violence (in a range of forms) often struggle to develop healthy conflict management skills. This can create a personal identity grounded in anger and violence.</a:t>
            </a:r>
          </a:p>
          <a:p>
            <a:endParaRPr lang="en-AU" dirty="0"/>
          </a:p>
        </p:txBody>
      </p:sp>
    </p:spTree>
    <p:extLst>
      <p:ext uri="{BB962C8B-B14F-4D97-AF65-F5344CB8AC3E}">
        <p14:creationId xmlns:p14="http://schemas.microsoft.com/office/powerpoint/2010/main" val="10204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a:t>
            </a:r>
          </a:p>
        </p:txBody>
      </p:sp>
      <p:sp>
        <p:nvSpPr>
          <p:cNvPr id="3" name="Content Placeholder 2"/>
          <p:cNvSpPr>
            <a:spLocks noGrp="1"/>
          </p:cNvSpPr>
          <p:nvPr>
            <p:ph idx="1"/>
          </p:nvPr>
        </p:nvSpPr>
        <p:spPr/>
        <p:txBody>
          <a:bodyPr/>
          <a:lstStyle/>
          <a:p>
            <a:r>
              <a:rPr lang="en-US" dirty="0"/>
              <a:t>“Conflict is serious disagreement or argument”</a:t>
            </a:r>
          </a:p>
          <a:p>
            <a:endParaRPr lang="en-US" dirty="0"/>
          </a:p>
          <a:p>
            <a:pPr>
              <a:buFont typeface="Wingdings" charset="2"/>
              <a:buChar char="v"/>
            </a:pPr>
            <a:r>
              <a:rPr lang="en-US" dirty="0"/>
              <a:t>Conflict is often the beginning of war.</a:t>
            </a:r>
          </a:p>
          <a:p>
            <a:pPr>
              <a:buFont typeface="Wingdings" charset="2"/>
              <a:buChar char="v"/>
            </a:pPr>
            <a:r>
              <a:rPr lang="en-US" dirty="0"/>
              <a:t>Conflict is often expressed by violence. </a:t>
            </a:r>
          </a:p>
          <a:p>
            <a:pPr>
              <a:buFont typeface="Wingdings" charset="2"/>
              <a:buChar char="v"/>
            </a:pPr>
            <a:endParaRPr lang="en-US" dirty="0"/>
          </a:p>
          <a:p>
            <a:pPr>
              <a:buFont typeface="Wingdings" charset="2"/>
              <a:buChar char="v"/>
            </a:pPr>
            <a:endParaRPr lang="en-US" dirty="0"/>
          </a:p>
          <a:p>
            <a:pPr>
              <a:buFont typeface="Wingdings" charset="2"/>
              <a:buChar char="v"/>
            </a:pPr>
            <a:endParaRPr lang="en-US" dirty="0"/>
          </a:p>
        </p:txBody>
      </p:sp>
    </p:spTree>
    <p:extLst>
      <p:ext uri="{BB962C8B-B14F-4D97-AF65-F5344CB8AC3E}">
        <p14:creationId xmlns:p14="http://schemas.microsoft.com/office/powerpoint/2010/main" val="7674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D714-064D-46EB-8836-0602D13D89E6}"/>
              </a:ext>
            </a:extLst>
          </p:cNvPr>
          <p:cNvSpPr>
            <a:spLocks noGrp="1"/>
          </p:cNvSpPr>
          <p:nvPr>
            <p:ph type="title"/>
          </p:nvPr>
        </p:nvSpPr>
        <p:spPr/>
        <p:txBody>
          <a:bodyPr/>
          <a:lstStyle/>
          <a:p>
            <a:r>
              <a:rPr lang="en-US" dirty="0"/>
              <a:t>Influence of conflict on identities:</a:t>
            </a:r>
            <a:endParaRPr lang="en-AU" dirty="0"/>
          </a:p>
        </p:txBody>
      </p:sp>
      <p:sp>
        <p:nvSpPr>
          <p:cNvPr id="3" name="Content Placeholder 2">
            <a:extLst>
              <a:ext uri="{FF2B5EF4-FFF2-40B4-BE49-F238E27FC236}">
                <a16:creationId xmlns:a16="http://schemas.microsoft.com/office/drawing/2014/main" id="{1BDF148E-477D-4F3F-AF80-E89EC00CBD72}"/>
              </a:ext>
            </a:extLst>
          </p:cNvPr>
          <p:cNvSpPr>
            <a:spLocks noGrp="1"/>
          </p:cNvSpPr>
          <p:nvPr>
            <p:ph idx="1"/>
          </p:nvPr>
        </p:nvSpPr>
        <p:spPr/>
        <p:txBody>
          <a:bodyPr/>
          <a:lstStyle/>
          <a:p>
            <a:pPr>
              <a:buFont typeface="Wingdings" panose="05000000000000000000" pitchFamily="2" charset="2"/>
              <a:buChar char="v"/>
            </a:pPr>
            <a:r>
              <a:rPr lang="en-US" dirty="0"/>
              <a:t> Personal identities are often defined by events such as war, violence and conflict. Young children who grow up surrounded by these world events see these </a:t>
            </a:r>
            <a:r>
              <a:rPr lang="en-US" dirty="0" err="1"/>
              <a:t>behaviours</a:t>
            </a:r>
            <a:r>
              <a:rPr lang="en-US" dirty="0"/>
              <a:t> as “normal” and it becomes a part of their </a:t>
            </a:r>
            <a:r>
              <a:rPr lang="en-US" dirty="0" err="1"/>
              <a:t>behaviour</a:t>
            </a:r>
            <a:r>
              <a:rPr lang="en-US" dirty="0"/>
              <a:t> and ultimately, their personal identity. </a:t>
            </a:r>
          </a:p>
          <a:p>
            <a:pPr>
              <a:buFont typeface="Wingdings" panose="05000000000000000000" pitchFamily="2" charset="2"/>
              <a:buChar char="v"/>
            </a:pPr>
            <a:r>
              <a:rPr lang="en-US" dirty="0"/>
              <a:t>Conflict can be based on cultural differences. When conflict results in war and violence, identities can be either strengthened (when fighting for your beliefs and culture) or it can be weakened (if war destroys the people group and its environment)</a:t>
            </a:r>
          </a:p>
          <a:p>
            <a:endParaRPr lang="en-AU" dirty="0"/>
          </a:p>
        </p:txBody>
      </p:sp>
    </p:spTree>
    <p:extLst>
      <p:ext uri="{BB962C8B-B14F-4D97-AF65-F5344CB8AC3E}">
        <p14:creationId xmlns:p14="http://schemas.microsoft.com/office/powerpoint/2010/main" val="18501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p:txBody>
          <a:bodyPr/>
          <a:lstStyle/>
          <a:p>
            <a:pPr>
              <a:buFont typeface="Wingdings" charset="2"/>
              <a:buChar char="v"/>
            </a:pPr>
            <a:r>
              <a:rPr lang="en-US" dirty="0"/>
              <a:t>The effect of a natural hazard on the environment which results in financial, environmental and/or human loss</a:t>
            </a:r>
          </a:p>
          <a:p>
            <a:pPr>
              <a:buFont typeface="Wingdings" charset="2"/>
              <a:buChar char="v"/>
            </a:pPr>
            <a:r>
              <a:rPr lang="en-US" dirty="0"/>
              <a:t>Examples? Tsunami, hurricane, tornado, volcanic eruption, bushfires, flood, earthquake, landslide, tornado. </a:t>
            </a:r>
          </a:p>
          <a:p>
            <a:pPr>
              <a:buFont typeface="Wingdings" charset="2"/>
              <a:buChar char="v"/>
            </a:pPr>
            <a:endParaRPr lang="en-US" dirty="0"/>
          </a:p>
          <a:p>
            <a:pPr>
              <a:buFont typeface="Wingdings" charset="2"/>
              <a:buChar char="v"/>
            </a:pPr>
            <a:r>
              <a:rPr lang="en-US" dirty="0"/>
              <a:t>Natural disasters can have a devastating impact on the environment and the people who live in that environment. </a:t>
            </a:r>
          </a:p>
          <a:p>
            <a:pPr>
              <a:buFont typeface="Wingdings" charset="2"/>
              <a:buChar char="v"/>
            </a:pPr>
            <a:r>
              <a:rPr lang="en-US" dirty="0"/>
              <a:t>These events can be traumatic and can define an individual/communities life. </a:t>
            </a:r>
          </a:p>
        </p:txBody>
      </p:sp>
    </p:spTree>
    <p:extLst>
      <p:ext uri="{BB962C8B-B14F-4D97-AF65-F5344CB8AC3E}">
        <p14:creationId xmlns:p14="http://schemas.microsoft.com/office/powerpoint/2010/main" val="92035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7F51-A91F-44C1-9739-C1A3590980D4}"/>
              </a:ext>
            </a:extLst>
          </p:cNvPr>
          <p:cNvSpPr>
            <a:spLocks noGrp="1"/>
          </p:cNvSpPr>
          <p:nvPr>
            <p:ph type="title"/>
          </p:nvPr>
        </p:nvSpPr>
        <p:spPr/>
        <p:txBody>
          <a:bodyPr/>
          <a:lstStyle/>
          <a:p>
            <a:r>
              <a:rPr lang="en-US" dirty="0"/>
              <a:t>Influence of natural disasters on identities</a:t>
            </a:r>
            <a:endParaRPr lang="en-AU" dirty="0"/>
          </a:p>
        </p:txBody>
      </p:sp>
      <p:sp>
        <p:nvSpPr>
          <p:cNvPr id="3" name="Content Placeholder 2">
            <a:extLst>
              <a:ext uri="{FF2B5EF4-FFF2-40B4-BE49-F238E27FC236}">
                <a16:creationId xmlns:a16="http://schemas.microsoft.com/office/drawing/2014/main" id="{2FA70348-0FB6-4AFD-A98F-8540D5B91DF6}"/>
              </a:ext>
            </a:extLst>
          </p:cNvPr>
          <p:cNvSpPr>
            <a:spLocks noGrp="1"/>
          </p:cNvSpPr>
          <p:nvPr>
            <p:ph idx="1"/>
          </p:nvPr>
        </p:nvSpPr>
        <p:spPr/>
        <p:txBody>
          <a:bodyPr/>
          <a:lstStyle/>
          <a:p>
            <a:pPr>
              <a:buFont typeface="Wingdings" panose="05000000000000000000" pitchFamily="2" charset="2"/>
              <a:buChar char="v"/>
            </a:pPr>
            <a:r>
              <a:rPr lang="en-US" dirty="0"/>
              <a:t> Cultural identities are often lost with the destruction of traditions and sacred buildings such as temples or statues. (places of worship or cultural significance)</a:t>
            </a:r>
          </a:p>
          <a:p>
            <a:pPr>
              <a:buFont typeface="Wingdings" panose="05000000000000000000" pitchFamily="2" charset="2"/>
              <a:buChar char="v"/>
            </a:pPr>
            <a:r>
              <a:rPr lang="en-US" dirty="0"/>
              <a:t>Loss of family and friends can influence social identities.</a:t>
            </a:r>
          </a:p>
          <a:p>
            <a:pPr>
              <a:buFont typeface="Wingdings" panose="05000000000000000000" pitchFamily="2" charset="2"/>
              <a:buChar char="v"/>
            </a:pPr>
            <a:r>
              <a:rPr lang="en-US" dirty="0"/>
              <a:t>Natural Disasters often shape how an individual sees the world and influences their own personal identity</a:t>
            </a:r>
          </a:p>
          <a:p>
            <a:endParaRPr lang="en-AU" dirty="0"/>
          </a:p>
        </p:txBody>
      </p:sp>
    </p:spTree>
    <p:extLst>
      <p:ext uri="{BB962C8B-B14F-4D97-AF65-F5344CB8AC3E}">
        <p14:creationId xmlns:p14="http://schemas.microsoft.com/office/powerpoint/2010/main" val="21262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hlinkClick r:id="rId2"/>
              </a:rPr>
              <a:t>http://www.internal-displacement.org/global-report/grid2017/</a:t>
            </a:r>
            <a:endParaRPr lang="en-US" dirty="0"/>
          </a:p>
          <a:p>
            <a:r>
              <a:rPr lang="en-US" dirty="0"/>
              <a:t>Lockhart, E. (2015) Health Studies Year 12 ATAR. </a:t>
            </a:r>
          </a:p>
          <a:p>
            <a:endParaRPr lang="en-US" dirty="0"/>
          </a:p>
          <a:p>
            <a:r>
              <a:rPr lang="en-US" dirty="0"/>
              <a:t>Gareth Evans, The University of Melbourne</a:t>
            </a:r>
          </a:p>
          <a:p>
            <a:r>
              <a:rPr lang="en-AU" dirty="0">
                <a:hlinkClick r:id="rId3"/>
              </a:rPr>
              <a:t>http://www.gevans.org/speeches/speech440.html</a:t>
            </a:r>
            <a:endParaRPr lang="en-US" dirty="0"/>
          </a:p>
        </p:txBody>
      </p:sp>
    </p:spTree>
    <p:extLst>
      <p:ext uri="{BB962C8B-B14F-4D97-AF65-F5344CB8AC3E}">
        <p14:creationId xmlns:p14="http://schemas.microsoft.com/office/powerpoint/2010/main" val="3614967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Government policies and regulations</a:t>
            </a:r>
          </a:p>
        </p:txBody>
      </p:sp>
      <p:sp>
        <p:nvSpPr>
          <p:cNvPr id="3" name="Subtitle 2"/>
          <p:cNvSpPr>
            <a:spLocks noGrp="1"/>
          </p:cNvSpPr>
          <p:nvPr>
            <p:ph type="subTitle" idx="1"/>
          </p:nvPr>
        </p:nvSpPr>
        <p:spPr/>
        <p:txBody>
          <a:bodyPr>
            <a:normAutofit/>
          </a:bodyPr>
          <a:lstStyle/>
          <a:p>
            <a:r>
              <a:rPr lang="en-US" sz="2200" dirty="0"/>
              <a:t>Term 3</a:t>
            </a:r>
          </a:p>
          <a:p>
            <a:r>
              <a:rPr lang="en-US" sz="2200" dirty="0"/>
              <a:t>Week 4</a:t>
            </a:r>
          </a:p>
        </p:txBody>
      </p:sp>
    </p:spTree>
    <p:extLst>
      <p:ext uri="{BB962C8B-B14F-4D97-AF65-F5344CB8AC3E}">
        <p14:creationId xmlns:p14="http://schemas.microsoft.com/office/powerpoint/2010/main" val="201080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 example: </a:t>
            </a:r>
            <a:r>
              <a:rPr lang="en-US" dirty="0" err="1"/>
              <a:t>healthway</a:t>
            </a:r>
            <a:endParaRPr lang="en-US" dirty="0"/>
          </a:p>
        </p:txBody>
      </p:sp>
      <p:sp>
        <p:nvSpPr>
          <p:cNvPr id="3" name="Content Placeholder 2"/>
          <p:cNvSpPr>
            <a:spLocks noGrp="1"/>
          </p:cNvSpPr>
          <p:nvPr>
            <p:ph idx="1"/>
          </p:nvPr>
        </p:nvSpPr>
        <p:spPr/>
        <p:txBody>
          <a:bodyPr/>
          <a:lstStyle/>
          <a:p>
            <a:r>
              <a:rPr lang="en-US" dirty="0" err="1"/>
              <a:t>Healthway</a:t>
            </a:r>
            <a:r>
              <a:rPr lang="en-US" dirty="0"/>
              <a:t> is a government agency that gives financial grants to community groups so that they can implement health promoting programs</a:t>
            </a:r>
          </a:p>
          <a:p>
            <a:r>
              <a:rPr lang="en-US" dirty="0"/>
              <a:t>These grants allow these </a:t>
            </a:r>
            <a:r>
              <a:rPr lang="en-US" dirty="0" err="1"/>
              <a:t>organisations</a:t>
            </a:r>
            <a:r>
              <a:rPr lang="en-US" dirty="0"/>
              <a:t> to:</a:t>
            </a:r>
          </a:p>
          <a:p>
            <a:pPr>
              <a:buFont typeface="Arial" charset="0"/>
              <a:buChar char="•"/>
            </a:pPr>
            <a:r>
              <a:rPr lang="en-US" dirty="0"/>
              <a:t>Improve their resources</a:t>
            </a:r>
          </a:p>
          <a:p>
            <a:pPr>
              <a:buFont typeface="Arial" charset="0"/>
              <a:buChar char="•"/>
            </a:pPr>
            <a:r>
              <a:rPr lang="en-US" dirty="0"/>
              <a:t>Build better infrastructure</a:t>
            </a:r>
          </a:p>
          <a:p>
            <a:pPr>
              <a:buFont typeface="Arial" charset="0"/>
              <a:buChar char="•"/>
            </a:pPr>
            <a:r>
              <a:rPr lang="en-US" dirty="0"/>
              <a:t>Upskill teaching and support staff through training programs</a:t>
            </a:r>
          </a:p>
          <a:p>
            <a:pPr>
              <a:buFont typeface="Arial" charset="0"/>
              <a:buChar char="•"/>
            </a:pPr>
            <a:endParaRPr lang="en-US" dirty="0"/>
          </a:p>
          <a:p>
            <a:pPr marL="0" indent="0">
              <a:buNone/>
            </a:pPr>
            <a:r>
              <a:rPr lang="en-US" dirty="0"/>
              <a:t>This, in turn, will build the capacity of the organization to promote healthy outcomes.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6077" y="2988491"/>
            <a:ext cx="2037966" cy="1150169"/>
          </a:xfrm>
          <a:prstGeom prst="rect">
            <a:avLst/>
          </a:prstGeom>
        </p:spPr>
      </p:pic>
    </p:spTree>
    <p:extLst>
      <p:ext uri="{BB962C8B-B14F-4D97-AF65-F5344CB8AC3E}">
        <p14:creationId xmlns:p14="http://schemas.microsoft.com/office/powerpoint/2010/main" val="40633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Influence of government policies and regulations on beliefs, attitudes and values</a:t>
            </a:r>
            <a:endParaRPr lang="en-GB" dirty="0"/>
          </a:p>
          <a:p>
            <a:pPr lvl="0">
              <a:buFont typeface="Wingdings" charset="2"/>
              <a:buChar char="v"/>
            </a:pPr>
            <a:r>
              <a:rPr lang="en-AU" dirty="0"/>
              <a:t>Government policies and regulations that restrict or promote healthy behaviour</a:t>
            </a:r>
          </a:p>
          <a:p>
            <a:pPr lvl="0">
              <a:buFont typeface="Wingdings" charset="2"/>
              <a:buChar char="v"/>
            </a:pPr>
            <a:r>
              <a:rPr lang="en-AU" dirty="0"/>
              <a:t>Relationship between health behaviours and proscriptive, prescriptive and popular norms</a:t>
            </a:r>
            <a:endParaRPr lang="en-GB" dirty="0"/>
          </a:p>
        </p:txBody>
      </p:sp>
    </p:spTree>
    <p:extLst>
      <p:ext uri="{BB962C8B-B14F-4D97-AF65-F5344CB8AC3E}">
        <p14:creationId xmlns:p14="http://schemas.microsoft.com/office/powerpoint/2010/main" val="16933914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Attitudes, beliefs and values. </a:t>
            </a:r>
          </a:p>
        </p:txBody>
      </p:sp>
      <p:sp>
        <p:nvSpPr>
          <p:cNvPr id="3" name="Content Placeholder 2"/>
          <p:cNvSpPr>
            <a:spLocks noGrp="1"/>
          </p:cNvSpPr>
          <p:nvPr>
            <p:ph idx="1"/>
          </p:nvPr>
        </p:nvSpPr>
        <p:spPr/>
        <p:txBody>
          <a:bodyPr/>
          <a:lstStyle/>
          <a:p>
            <a:pPr>
              <a:buFont typeface="Wingdings" charset="2"/>
              <a:buChar char="v"/>
            </a:pPr>
            <a:r>
              <a:rPr lang="en-US" dirty="0"/>
              <a:t> Government policies and regulations have an impact on our values, attitudes and beliefs.</a:t>
            </a:r>
          </a:p>
          <a:p>
            <a:pPr>
              <a:buFont typeface="Wingdings" charset="2"/>
              <a:buChar char="v"/>
            </a:pPr>
            <a:r>
              <a:rPr lang="en-US" dirty="0"/>
              <a:t> Our beliefs and attitudes change often. (as new evidence proves our previously held belief to be wrong)</a:t>
            </a:r>
          </a:p>
          <a:p>
            <a:pPr>
              <a:buFont typeface="Wingdings" charset="2"/>
              <a:buChar char="v"/>
            </a:pPr>
            <a:r>
              <a:rPr lang="en-US" dirty="0"/>
              <a:t>Our core values are unlikely to change. (these develop when we are young and only significant, traumatic, emotional events are likely to change them)</a:t>
            </a:r>
          </a:p>
          <a:p>
            <a:pPr>
              <a:buFont typeface="Wingdings" charset="2"/>
              <a:buChar char="v"/>
            </a:pPr>
            <a:r>
              <a:rPr lang="en-US" dirty="0"/>
              <a:t>When new policies or regulations are made, we (the public) usually see and understand that the government is trying to keep us safe and healthy. Our attitude towards these behaviours is positive if we understand the purpose, and negative if we do not understand or value the purpose. </a:t>
            </a:r>
          </a:p>
          <a:p>
            <a:pPr>
              <a:buFont typeface="Wingdings" charset="2"/>
              <a:buChar char="v"/>
            </a:pPr>
            <a:endParaRPr lang="en-US" dirty="0"/>
          </a:p>
        </p:txBody>
      </p:sp>
    </p:spTree>
    <p:extLst>
      <p:ext uri="{BB962C8B-B14F-4D97-AF65-F5344CB8AC3E}">
        <p14:creationId xmlns:p14="http://schemas.microsoft.com/office/powerpoint/2010/main" val="6908264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interventions:</a:t>
            </a:r>
          </a:p>
        </p:txBody>
      </p:sp>
      <p:sp>
        <p:nvSpPr>
          <p:cNvPr id="3" name="Content Placeholder 2"/>
          <p:cNvSpPr>
            <a:spLocks noGrp="1"/>
          </p:cNvSpPr>
          <p:nvPr>
            <p:ph idx="1"/>
          </p:nvPr>
        </p:nvSpPr>
        <p:spPr/>
        <p:txBody>
          <a:bodyPr/>
          <a:lstStyle/>
          <a:p>
            <a:pPr>
              <a:buFont typeface="Wingdings" charset="2"/>
              <a:buChar char="v"/>
            </a:pPr>
            <a:r>
              <a:rPr lang="en-US" dirty="0"/>
              <a:t> These interventions attempt to change behaviours by altering the environment where people live, work and play. </a:t>
            </a:r>
          </a:p>
          <a:p>
            <a:pPr>
              <a:buFont typeface="Wingdings" charset="2"/>
              <a:buChar char="v"/>
            </a:pPr>
            <a:r>
              <a:rPr lang="en-US" dirty="0"/>
              <a:t>These interventions aim to modify the things that are beyond the control of the individuals. </a:t>
            </a:r>
          </a:p>
          <a:p>
            <a:pPr>
              <a:buFont typeface="Wingdings" charset="2"/>
              <a:buChar char="v"/>
            </a:pPr>
            <a:r>
              <a:rPr lang="en-US" dirty="0"/>
              <a:t>They tackle the social and physical environment.</a:t>
            </a:r>
          </a:p>
          <a:p>
            <a:pPr>
              <a:buFont typeface="Wingdings" charset="2"/>
              <a:buChar char="v"/>
            </a:pPr>
            <a:r>
              <a:rPr lang="en-US" dirty="0"/>
              <a:t>This approach is used when there is a large population group that requires the intervention (they are at-risk or experience a high prevalence of the issue)</a:t>
            </a:r>
          </a:p>
          <a:p>
            <a:pPr>
              <a:buFont typeface="Wingdings" charset="2"/>
              <a:buChar char="v"/>
            </a:pPr>
            <a:r>
              <a:rPr lang="en-US" dirty="0"/>
              <a:t> They don’t aim to change attitudes directly, but often indirectly have an affect on attitudes. </a:t>
            </a:r>
          </a:p>
          <a:p>
            <a:pPr marL="0" indent="0">
              <a:buNone/>
            </a:pPr>
            <a:r>
              <a:rPr lang="en-US" dirty="0"/>
              <a:t>See next slide for an example</a:t>
            </a:r>
          </a:p>
        </p:txBody>
      </p:sp>
    </p:spTree>
    <p:extLst>
      <p:ext uri="{BB962C8B-B14F-4D97-AF65-F5344CB8AC3E}">
        <p14:creationId xmlns:p14="http://schemas.microsoft.com/office/powerpoint/2010/main" val="7162904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26489"/>
          </a:xfrm>
        </p:spPr>
        <p:txBody>
          <a:bodyPr/>
          <a:lstStyle/>
          <a:p>
            <a:r>
              <a:rPr lang="en-US" dirty="0"/>
              <a:t>Structural interventions: EXAMPLE</a:t>
            </a:r>
          </a:p>
        </p:txBody>
      </p:sp>
      <p:sp>
        <p:nvSpPr>
          <p:cNvPr id="3" name="Content Placeholder 2"/>
          <p:cNvSpPr>
            <a:spLocks noGrp="1"/>
          </p:cNvSpPr>
          <p:nvPr>
            <p:ph idx="1"/>
          </p:nvPr>
        </p:nvSpPr>
        <p:spPr>
          <a:xfrm>
            <a:off x="1024128" y="1624361"/>
            <a:ext cx="9720073" cy="4023360"/>
          </a:xfrm>
        </p:spPr>
        <p:txBody>
          <a:bodyPr>
            <a:normAutofit fontScale="92500" lnSpcReduction="10000"/>
          </a:bodyPr>
          <a:lstStyle/>
          <a:p>
            <a:pPr>
              <a:buFont typeface="Wingdings" charset="2"/>
              <a:buChar char="v"/>
            </a:pPr>
            <a:r>
              <a:rPr lang="en-US" dirty="0"/>
              <a:t>The National Injury Prevention Strategy 2020–2030.</a:t>
            </a:r>
          </a:p>
          <a:p>
            <a:pPr marL="0" indent="0">
              <a:buNone/>
            </a:pPr>
            <a:r>
              <a:rPr lang="en-US" dirty="0"/>
              <a:t>The strategy will include a set of joint actions for governments, industry and the community. It will guide us on how to work together to increase safety.</a:t>
            </a:r>
          </a:p>
          <a:p>
            <a:pPr marL="0" indent="0">
              <a:buNone/>
            </a:pPr>
            <a:endParaRPr lang="en-US" dirty="0"/>
          </a:p>
          <a:p>
            <a:pPr marL="0" indent="0">
              <a:buNone/>
            </a:pPr>
            <a:r>
              <a:rPr lang="en-US" dirty="0"/>
              <a:t>It will include priority actions for:</a:t>
            </a:r>
          </a:p>
          <a:p>
            <a:pPr>
              <a:buFont typeface="Wingdings" panose="05000000000000000000" pitchFamily="2" charset="2"/>
              <a:buChar char="v"/>
            </a:pPr>
            <a:r>
              <a:rPr lang="en-US" dirty="0"/>
              <a:t>injuries that are a high burden on the community</a:t>
            </a:r>
          </a:p>
          <a:p>
            <a:pPr>
              <a:buFont typeface="Wingdings" panose="05000000000000000000" pitchFamily="2" charset="2"/>
              <a:buChar char="v"/>
            </a:pPr>
            <a:r>
              <a:rPr lang="en-US" dirty="0"/>
              <a:t>groups at high risk of injury</a:t>
            </a:r>
          </a:p>
          <a:p>
            <a:pPr>
              <a:buFont typeface="Wingdings" panose="05000000000000000000" pitchFamily="2" charset="2"/>
              <a:buChar char="v"/>
            </a:pPr>
            <a:r>
              <a:rPr lang="en-US" dirty="0"/>
              <a:t>injuries with high success rates from prevention measures</a:t>
            </a:r>
          </a:p>
          <a:p>
            <a:pPr>
              <a:buFont typeface="Wingdings" panose="05000000000000000000" pitchFamily="2" charset="2"/>
              <a:buChar char="v"/>
            </a:pPr>
            <a:endParaRPr lang="en-US" dirty="0"/>
          </a:p>
          <a:p>
            <a:pPr marL="0" indent="0">
              <a:buNone/>
            </a:pPr>
            <a:r>
              <a:rPr lang="en-US" dirty="0"/>
              <a:t>What kinds of actions/policies do you think will play a role in this strategy?</a:t>
            </a:r>
          </a:p>
        </p:txBody>
      </p:sp>
    </p:spTree>
    <p:extLst>
      <p:ext uri="{BB962C8B-B14F-4D97-AF65-F5344CB8AC3E}">
        <p14:creationId xmlns:p14="http://schemas.microsoft.com/office/powerpoint/2010/main" val="2367268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a:t>
            </a:r>
          </a:p>
        </p:txBody>
      </p:sp>
      <p:sp>
        <p:nvSpPr>
          <p:cNvPr id="3" name="Content Placeholder 2"/>
          <p:cNvSpPr>
            <a:spLocks noGrp="1"/>
          </p:cNvSpPr>
          <p:nvPr>
            <p:ph idx="1"/>
          </p:nvPr>
        </p:nvSpPr>
        <p:spPr>
          <a:xfrm>
            <a:off x="1024128" y="1944029"/>
            <a:ext cx="10424160" cy="4151376"/>
          </a:xfrm>
        </p:spPr>
        <p:txBody>
          <a:bodyPr>
            <a:normAutofit lnSpcReduction="10000"/>
          </a:bodyPr>
          <a:lstStyle/>
          <a:p>
            <a:pPr>
              <a:buFont typeface="Wingdings" charset="2"/>
              <a:buChar char="v"/>
            </a:pPr>
            <a:r>
              <a:rPr lang="en-US" dirty="0"/>
              <a:t>Healthy Public Policy can be implemented in a variety of ways; one of which is creating or modifying regulations to govern behaviours. </a:t>
            </a:r>
          </a:p>
          <a:p>
            <a:pPr>
              <a:buFont typeface="Wingdings" charset="2"/>
              <a:buChar char="v"/>
            </a:pPr>
            <a:r>
              <a:rPr lang="en-US" dirty="0"/>
              <a:t>Australians are affected by regulations both directly and indirectly. </a:t>
            </a:r>
          </a:p>
          <a:p>
            <a:pPr>
              <a:buFont typeface="Wingdings" charset="2"/>
              <a:buChar char="v"/>
            </a:pPr>
            <a:r>
              <a:rPr lang="en-US" dirty="0"/>
              <a:t>The availability, cost and safety standards of many goods and services are maintained by regulations. </a:t>
            </a:r>
          </a:p>
          <a:p>
            <a:pPr>
              <a:buFont typeface="Wingdings" charset="2"/>
              <a:buChar char="v"/>
            </a:pPr>
            <a:r>
              <a:rPr lang="en-US" dirty="0"/>
              <a:t>Can you think of any examples?</a:t>
            </a:r>
          </a:p>
          <a:p>
            <a:pPr>
              <a:buFont typeface="Arial" charset="0"/>
              <a:buChar char="•"/>
            </a:pPr>
            <a:r>
              <a:rPr lang="en-US" dirty="0"/>
              <a:t>Certification or registration regulations</a:t>
            </a:r>
          </a:p>
          <a:p>
            <a:pPr>
              <a:buFont typeface="Arial" charset="0"/>
              <a:buChar char="•"/>
            </a:pPr>
            <a:r>
              <a:rPr lang="en-US" dirty="0"/>
              <a:t>Licensing of products and services</a:t>
            </a:r>
          </a:p>
          <a:p>
            <a:pPr>
              <a:buFont typeface="Arial" charset="0"/>
              <a:buChar char="•"/>
            </a:pPr>
            <a:r>
              <a:rPr lang="en-US" dirty="0"/>
              <a:t>Industry standards</a:t>
            </a:r>
          </a:p>
          <a:p>
            <a:pPr>
              <a:buFont typeface="Arial" charset="0"/>
              <a:buChar char="•"/>
            </a:pPr>
            <a:r>
              <a:rPr lang="en-US" dirty="0"/>
              <a:t>Fees/taxes</a:t>
            </a:r>
          </a:p>
          <a:p>
            <a:endParaRPr lang="en-US" dirty="0"/>
          </a:p>
        </p:txBody>
      </p:sp>
    </p:spTree>
    <p:extLst>
      <p:ext uri="{BB962C8B-B14F-4D97-AF65-F5344CB8AC3E}">
        <p14:creationId xmlns:p14="http://schemas.microsoft.com/office/powerpoint/2010/main" val="263406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policies/regulations that promote or restrict behaviours</a:t>
            </a:r>
          </a:p>
        </p:txBody>
      </p:sp>
      <p:sp>
        <p:nvSpPr>
          <p:cNvPr id="3" name="Content Placeholder 2"/>
          <p:cNvSpPr>
            <a:spLocks noGrp="1"/>
          </p:cNvSpPr>
          <p:nvPr>
            <p:ph idx="1"/>
          </p:nvPr>
        </p:nvSpPr>
        <p:spPr/>
        <p:txBody>
          <a:bodyPr>
            <a:normAutofit lnSpcReduction="10000"/>
          </a:bodyPr>
          <a:lstStyle/>
          <a:p>
            <a:pPr>
              <a:buFont typeface="Wingdings" charset="2"/>
              <a:buChar char="v"/>
            </a:pPr>
            <a:r>
              <a:rPr lang="en-US" dirty="0"/>
              <a:t>Some policies ENABLE and HELP us to make healthy choices and others RESTRICT our level of freedom and choice. </a:t>
            </a:r>
          </a:p>
          <a:p>
            <a:pPr>
              <a:buFont typeface="Arial" charset="0"/>
              <a:buChar char="•"/>
            </a:pPr>
            <a:r>
              <a:rPr lang="en-US" dirty="0"/>
              <a:t> Cyclists required by law to wear helmets</a:t>
            </a:r>
          </a:p>
          <a:p>
            <a:pPr>
              <a:buFont typeface="Arial" charset="0"/>
              <a:buChar char="•"/>
            </a:pPr>
            <a:r>
              <a:rPr lang="en-US" dirty="0"/>
              <a:t> RSA qualification required to serve alcohol</a:t>
            </a:r>
          </a:p>
          <a:p>
            <a:pPr>
              <a:buFont typeface="Arial" charset="0"/>
              <a:buChar char="•"/>
            </a:pPr>
            <a:r>
              <a:rPr lang="en-US" dirty="0"/>
              <a:t> Plain packaging on cigarettes so the government controls what is on the packet</a:t>
            </a:r>
          </a:p>
          <a:p>
            <a:pPr>
              <a:buFont typeface="Arial" charset="0"/>
              <a:buChar char="•"/>
            </a:pPr>
            <a:r>
              <a:rPr lang="en-US" dirty="0"/>
              <a:t> </a:t>
            </a:r>
            <a:r>
              <a:rPr lang="en-US" dirty="0" err="1"/>
              <a:t>Immunisations</a:t>
            </a:r>
            <a:r>
              <a:rPr lang="en-US" dirty="0"/>
              <a:t> before welfare payments</a:t>
            </a:r>
          </a:p>
          <a:p>
            <a:pPr>
              <a:buFont typeface="Arial" charset="0"/>
              <a:buChar char="•"/>
            </a:pPr>
            <a:r>
              <a:rPr lang="en-US" dirty="0"/>
              <a:t> Laws that restrict where people can drink alcohol or smoke tobacco</a:t>
            </a:r>
          </a:p>
          <a:p>
            <a:pPr>
              <a:buFont typeface="Arial" charset="0"/>
              <a:buChar char="•"/>
            </a:pPr>
            <a:r>
              <a:rPr lang="en-US" dirty="0"/>
              <a:t> Restriction of the sale or cigarettes and alcohol to underage </a:t>
            </a:r>
          </a:p>
          <a:p>
            <a:pPr marL="0" indent="0">
              <a:buNone/>
            </a:pPr>
            <a:r>
              <a:rPr lang="en-US" dirty="0"/>
              <a:t>Let’s list some more!!</a:t>
            </a:r>
          </a:p>
          <a:p>
            <a:pPr>
              <a:buFont typeface="Arial" charset="0"/>
              <a:buChar char="•"/>
            </a:pPr>
            <a:endParaRPr lang="en-US" dirty="0"/>
          </a:p>
          <a:p>
            <a:pPr>
              <a:buFont typeface="Arial" charset="0"/>
              <a:buChar char="•"/>
            </a:pPr>
            <a:endParaRPr lang="en-US" dirty="0"/>
          </a:p>
          <a:p>
            <a:pPr>
              <a:buFont typeface="Arial" charset="0"/>
              <a:buChar char="•"/>
            </a:pPr>
            <a:endParaRPr lang="en-US" dirty="0"/>
          </a:p>
          <a:p>
            <a:pPr>
              <a:buFont typeface="Arial"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840707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pPr marL="0" indent="0">
              <a:buNone/>
            </a:pPr>
            <a:r>
              <a:rPr lang="en-US" dirty="0"/>
              <a:t>Lockhart, E. (2015) Health Studies Year 12 ATAR. </a:t>
            </a:r>
          </a:p>
          <a:p>
            <a:pPr marL="0" indent="0">
              <a:buNone/>
            </a:pPr>
            <a:endParaRPr lang="en-US" dirty="0"/>
          </a:p>
          <a:p>
            <a:pPr marL="0" indent="0">
              <a:buNone/>
            </a:pPr>
            <a:r>
              <a:rPr lang="en-AU" dirty="0">
                <a:hlinkClick r:id="rId2"/>
              </a:rPr>
              <a:t>https://web.archive.org.au/awa/20091015041459mp_/http://www.nphp.gov.au/publications/sipp/nipspp.pdf</a:t>
            </a:r>
            <a:endParaRPr lang="en-AU" dirty="0"/>
          </a:p>
          <a:p>
            <a:pPr marL="0" indent="0">
              <a:buNone/>
            </a:pPr>
            <a:endParaRPr lang="en-AU" dirty="0"/>
          </a:p>
          <a:p>
            <a:pPr marL="0" indent="0">
              <a:buNone/>
            </a:pPr>
            <a:r>
              <a:rPr lang="en-AU" dirty="0">
                <a:hlinkClick r:id="rId3"/>
              </a:rPr>
              <a:t>https://www.health.gov.au/initiatives-and-programs/national-injury-prevention-strategy-2020-2030-0</a:t>
            </a:r>
            <a:endParaRPr lang="en-US" dirty="0"/>
          </a:p>
        </p:txBody>
      </p:sp>
    </p:spTree>
    <p:extLst>
      <p:ext uri="{BB962C8B-B14F-4D97-AF65-F5344CB8AC3E}">
        <p14:creationId xmlns:p14="http://schemas.microsoft.com/office/powerpoint/2010/main" val="12206097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a:buFont typeface="Wingdings" charset="2"/>
              <a:buChar char="v"/>
            </a:pPr>
            <a:r>
              <a:rPr lang="en-US" u="sng" dirty="0"/>
              <a:t>Proscriptive norms? </a:t>
            </a:r>
            <a:r>
              <a:rPr lang="en-US" dirty="0"/>
              <a:t>Norms that ‘prohibit’ you from doing something. A behavior you should not do. </a:t>
            </a:r>
          </a:p>
          <a:p>
            <a:pPr>
              <a:buFont typeface="Wingdings" charset="2"/>
              <a:buChar char="v"/>
            </a:pPr>
            <a:r>
              <a:rPr lang="en-US" u="sng" dirty="0"/>
              <a:t>Prescriptive norms? </a:t>
            </a:r>
            <a:r>
              <a:rPr lang="en-US" dirty="0"/>
              <a:t>Norms that ‘prescribe’ behavior, so they make you do something. A behavior you should do.</a:t>
            </a:r>
          </a:p>
          <a:p>
            <a:pPr>
              <a:buFont typeface="Wingdings" charset="2"/>
              <a:buChar char="v"/>
            </a:pPr>
            <a:r>
              <a:rPr lang="en-US" u="sng" dirty="0"/>
              <a:t>Popular norms? </a:t>
            </a:r>
            <a:r>
              <a:rPr lang="en-US" dirty="0"/>
              <a:t>Norms made by people who are considered popular or who hold power. Fashionable norms or ‘trends of the day’. Popular norms are followed by people who are or want to be perceived as trendy or “in”.</a:t>
            </a:r>
          </a:p>
        </p:txBody>
      </p:sp>
    </p:spTree>
    <p:extLst>
      <p:ext uri="{BB962C8B-B14F-4D97-AF65-F5344CB8AC3E}">
        <p14:creationId xmlns:p14="http://schemas.microsoft.com/office/powerpoint/2010/main" val="3060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these norms influence behaviour?</a:t>
            </a:r>
          </a:p>
        </p:txBody>
      </p:sp>
      <p:sp>
        <p:nvSpPr>
          <p:cNvPr id="3" name="Content Placeholder 2"/>
          <p:cNvSpPr>
            <a:spLocks noGrp="1"/>
          </p:cNvSpPr>
          <p:nvPr>
            <p:ph idx="1"/>
          </p:nvPr>
        </p:nvSpPr>
        <p:spPr>
          <a:xfrm>
            <a:off x="420624" y="2286000"/>
            <a:ext cx="10972800" cy="4315968"/>
          </a:xfrm>
        </p:spPr>
        <p:txBody>
          <a:bodyPr>
            <a:normAutofit/>
          </a:bodyPr>
          <a:lstStyle/>
          <a:p>
            <a:r>
              <a:rPr lang="en-US" sz="2400" dirty="0"/>
              <a:t>Proscriptive norms discourage us from behaving in a certain way. They make it more difficult for us to engage in the behaviour because it is socially unacceptable and we fear rejection or social isolation by those around us. </a:t>
            </a:r>
          </a:p>
          <a:p>
            <a:r>
              <a:rPr lang="en-US" sz="2400" dirty="0"/>
              <a:t>Prescriptive norms encourage us to engage in a particular behaviour. These behaviours are considered healthy and contribute to better health outcomes. We participate in prescriptive norms because we fear social isolation or rejection if we don’t follow the norm in this activity. </a:t>
            </a:r>
          </a:p>
          <a:p>
            <a:r>
              <a:rPr lang="en-US" sz="2400" dirty="0"/>
              <a:t>Popular Norms promote certain behaviours because of the way they endorse behaviours that are “trendy”.  People who engage in these behaviours choose to do so as they place an importance on being popular and accepted by members of society who hold a higher social status. </a:t>
            </a:r>
          </a:p>
          <a:p>
            <a:endParaRPr lang="en-US" sz="2400" dirty="0"/>
          </a:p>
        </p:txBody>
      </p:sp>
    </p:spTree>
    <p:extLst>
      <p:ext uri="{BB962C8B-B14F-4D97-AF65-F5344CB8AC3E}">
        <p14:creationId xmlns:p14="http://schemas.microsoft.com/office/powerpoint/2010/main" val="200384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5F51-CCCE-47E3-8D2F-B22F863E1C21}"/>
              </a:ext>
            </a:extLst>
          </p:cNvPr>
          <p:cNvSpPr>
            <a:spLocks noGrp="1"/>
          </p:cNvSpPr>
          <p:nvPr>
            <p:ph type="title"/>
          </p:nvPr>
        </p:nvSpPr>
        <p:spPr/>
        <p:txBody>
          <a:bodyPr/>
          <a:lstStyle/>
          <a:p>
            <a:r>
              <a:rPr lang="en-US" dirty="0"/>
              <a:t>Class activity</a:t>
            </a:r>
            <a:endParaRPr lang="en-AU" dirty="0"/>
          </a:p>
        </p:txBody>
      </p:sp>
      <p:sp>
        <p:nvSpPr>
          <p:cNvPr id="3" name="Content Placeholder 2">
            <a:extLst>
              <a:ext uri="{FF2B5EF4-FFF2-40B4-BE49-F238E27FC236}">
                <a16:creationId xmlns:a16="http://schemas.microsoft.com/office/drawing/2014/main" id="{8277CF0A-AA71-4C4B-A20B-67B76373A2F5}"/>
              </a:ext>
            </a:extLst>
          </p:cNvPr>
          <p:cNvSpPr>
            <a:spLocks noGrp="1"/>
          </p:cNvSpPr>
          <p:nvPr>
            <p:ph idx="1"/>
          </p:nvPr>
        </p:nvSpPr>
        <p:spPr/>
        <p:txBody>
          <a:bodyPr/>
          <a:lstStyle/>
          <a:p>
            <a:r>
              <a:rPr lang="en-US" dirty="0"/>
              <a:t>Choose a negative behavior that is prevalent in our society. Identify one proscriptive, one prescriptive norm and one popular norm for that behavior. </a:t>
            </a:r>
          </a:p>
          <a:p>
            <a:endParaRPr lang="en-US" dirty="0"/>
          </a:p>
          <a:p>
            <a:r>
              <a:rPr lang="en-US" dirty="0" err="1"/>
              <a:t>Behaviours</a:t>
            </a:r>
            <a:r>
              <a:rPr lang="en-US" dirty="0"/>
              <a:t> could include (but are not limited to!) smoking tobacco, taking illicit drugs, drinking alcohol, sexting or eating junk food.</a:t>
            </a:r>
            <a:endParaRPr lang="en-AU" dirty="0"/>
          </a:p>
        </p:txBody>
      </p:sp>
    </p:spTree>
    <p:extLst>
      <p:ext uri="{BB962C8B-B14F-4D97-AF65-F5344CB8AC3E}">
        <p14:creationId xmlns:p14="http://schemas.microsoft.com/office/powerpoint/2010/main" val="427204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a:t>
            </a:r>
            <a:r>
              <a:rPr lang="en-US" dirty="0" err="1"/>
              <a:t>mobilising</a:t>
            </a:r>
            <a:r>
              <a:rPr lang="en-US" dirty="0"/>
              <a:t> groups</a:t>
            </a:r>
          </a:p>
        </p:txBody>
      </p:sp>
      <p:sp>
        <p:nvSpPr>
          <p:cNvPr id="3" name="Content Placeholder 2"/>
          <p:cNvSpPr>
            <a:spLocks noGrp="1"/>
          </p:cNvSpPr>
          <p:nvPr>
            <p:ph idx="1"/>
          </p:nvPr>
        </p:nvSpPr>
        <p:spPr/>
        <p:txBody>
          <a:bodyPr/>
          <a:lstStyle/>
          <a:p>
            <a:r>
              <a:rPr lang="en-US" dirty="0" err="1"/>
              <a:t>Mobilising</a:t>
            </a:r>
            <a:r>
              <a:rPr lang="en-US" dirty="0"/>
              <a:t> groups involves uniting groups of people to act in a certain way to make a difference. (Get them to ACT by organising and encouraging them)</a:t>
            </a:r>
          </a:p>
          <a:p>
            <a:r>
              <a:rPr lang="en-US" dirty="0"/>
              <a:t>When is this required? </a:t>
            </a:r>
          </a:p>
          <a:p>
            <a:r>
              <a:rPr lang="en-US" dirty="0"/>
              <a:t>Usually when numbers are required to support an issue, for example in LOBBYING efforts. </a:t>
            </a:r>
          </a:p>
          <a:p>
            <a:r>
              <a:rPr lang="en-US" dirty="0"/>
              <a:t>Large groups of people are harder to look over or ignore when they are advocating for something to change. </a:t>
            </a:r>
          </a:p>
        </p:txBody>
      </p:sp>
    </p:spTree>
    <p:extLst>
      <p:ext uri="{BB962C8B-B14F-4D97-AF65-F5344CB8AC3E}">
        <p14:creationId xmlns:p14="http://schemas.microsoft.com/office/powerpoint/2010/main" val="262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pPr marL="0" indent="0">
              <a:buNone/>
            </a:pPr>
            <a:r>
              <a:rPr lang="en-US" dirty="0"/>
              <a:t>Lockhart, E. (2015) Health Studies Year 12 ATAR. </a:t>
            </a:r>
          </a:p>
        </p:txBody>
      </p:sp>
    </p:spTree>
    <p:extLst>
      <p:ext uri="{BB962C8B-B14F-4D97-AF65-F5344CB8AC3E}">
        <p14:creationId xmlns:p14="http://schemas.microsoft.com/office/powerpoint/2010/main" val="29325975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Roles of the world health </a:t>
            </a:r>
            <a:r>
              <a:rPr lang="en-US" dirty="0" err="1"/>
              <a:t>organisation</a:t>
            </a:r>
            <a:endParaRPr lang="en-US" dirty="0"/>
          </a:p>
        </p:txBody>
      </p:sp>
      <p:sp>
        <p:nvSpPr>
          <p:cNvPr id="3" name="Subtitle 2"/>
          <p:cNvSpPr>
            <a:spLocks noGrp="1"/>
          </p:cNvSpPr>
          <p:nvPr>
            <p:ph type="subTitle" idx="1"/>
          </p:nvPr>
        </p:nvSpPr>
        <p:spPr/>
        <p:txBody>
          <a:bodyPr/>
          <a:lstStyle/>
          <a:p>
            <a:endParaRPr lang="en-US" dirty="0">
              <a:solidFill>
                <a:schemeClr val="tx1"/>
              </a:solidFill>
            </a:endParaRPr>
          </a:p>
          <a:p>
            <a:r>
              <a:rPr lang="en-US" sz="2200" dirty="0">
                <a:solidFill>
                  <a:schemeClr val="tx1"/>
                </a:solidFill>
              </a:rPr>
              <a:t>Term 3</a:t>
            </a:r>
          </a:p>
          <a:p>
            <a:r>
              <a:rPr lang="en-US" sz="2200" dirty="0">
                <a:solidFill>
                  <a:schemeClr val="tx1"/>
                </a:solidFill>
              </a:rPr>
              <a:t>Week 5</a:t>
            </a:r>
          </a:p>
          <a:p>
            <a:endParaRPr lang="en-US" dirty="0">
              <a:solidFill>
                <a:schemeClr val="tx1"/>
              </a:solidFill>
            </a:endParaRPr>
          </a:p>
        </p:txBody>
      </p:sp>
    </p:spTree>
    <p:extLst>
      <p:ext uri="{BB962C8B-B14F-4D97-AF65-F5344CB8AC3E}">
        <p14:creationId xmlns:p14="http://schemas.microsoft.com/office/powerpoint/2010/main" val="9614361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 Roles of the World Health Organisation (WHO)</a:t>
            </a:r>
            <a:endParaRPr lang="en-GB" dirty="0"/>
          </a:p>
          <a:p>
            <a:pPr lvl="0">
              <a:buFont typeface="Arial" charset="0"/>
              <a:buChar char="•"/>
            </a:pPr>
            <a:r>
              <a:rPr lang="en-AU" dirty="0"/>
              <a:t> Provide leadership</a:t>
            </a:r>
            <a:endParaRPr lang="en-GB" dirty="0"/>
          </a:p>
          <a:p>
            <a:pPr>
              <a:buFont typeface="Arial" charset="0"/>
              <a:buChar char="•"/>
            </a:pPr>
            <a:r>
              <a:rPr lang="en-AU" dirty="0"/>
              <a:t> Provide technical support</a:t>
            </a:r>
            <a:endParaRPr lang="en-GB" dirty="0"/>
          </a:p>
          <a:p>
            <a:pPr>
              <a:buFont typeface="Arial" charset="0"/>
              <a:buChar char="•"/>
            </a:pPr>
            <a:r>
              <a:rPr lang="en-AU" dirty="0"/>
              <a:t> Monitor the health situation and assessing health trends</a:t>
            </a:r>
            <a:endParaRPr lang="en-GB" dirty="0"/>
          </a:p>
          <a:p>
            <a:pPr>
              <a:buFont typeface="Arial" charset="0"/>
              <a:buChar char="•"/>
            </a:pPr>
            <a:r>
              <a:rPr lang="en-AU" dirty="0"/>
              <a:t> Articulate ethical and evidence-based policy options</a:t>
            </a:r>
            <a:endParaRPr lang="en-GB" dirty="0"/>
          </a:p>
          <a:p>
            <a:pPr lvl="0">
              <a:buFont typeface="Arial" charset="0"/>
              <a:buChar char="•"/>
            </a:pPr>
            <a:r>
              <a:rPr lang="en-AU" dirty="0"/>
              <a:t> Set norms and standards</a:t>
            </a:r>
            <a:endParaRPr lang="en-GB" dirty="0"/>
          </a:p>
          <a:p>
            <a:pPr lvl="0">
              <a:buFont typeface="Arial" charset="0"/>
              <a:buChar char="•"/>
            </a:pPr>
            <a:r>
              <a:rPr lang="en-AU" dirty="0"/>
              <a:t> Shape the research agenda</a:t>
            </a:r>
          </a:p>
          <a:p>
            <a:pPr marL="0" lvl="0" indent="0">
              <a:buNone/>
            </a:pPr>
            <a:endParaRPr lang="en-GB" dirty="0"/>
          </a:p>
        </p:txBody>
      </p:sp>
    </p:spTree>
    <p:extLst>
      <p:ext uri="{BB962C8B-B14F-4D97-AF65-F5344CB8AC3E}">
        <p14:creationId xmlns:p14="http://schemas.microsoft.com/office/powerpoint/2010/main" val="31359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TAKE A LOOK AT how they describe their purpose</a:t>
            </a:r>
            <a:r>
              <a:rPr lang="mr-IN" dirty="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AU" sz="3200" dirty="0"/>
              <a:t>“We are the directing and coordinating authority on international health within the United Nations’ system.”</a:t>
            </a:r>
          </a:p>
          <a:p>
            <a:endParaRPr lang="en-US" dirty="0"/>
          </a:p>
          <a:p>
            <a:pPr>
              <a:buFont typeface="Wingdings" panose="05000000000000000000" pitchFamily="2" charset="2"/>
              <a:buChar char="v"/>
            </a:pPr>
            <a:r>
              <a:rPr lang="en-US" sz="2600" dirty="0"/>
              <a:t>WHO works worldwide to promote health, keep the world safe, and serve the vulnerable.</a:t>
            </a:r>
          </a:p>
          <a:p>
            <a:pPr>
              <a:buFont typeface="Wingdings" panose="05000000000000000000" pitchFamily="2" charset="2"/>
              <a:buChar char="v"/>
            </a:pPr>
            <a:r>
              <a:rPr lang="en-US" sz="2600" dirty="0"/>
              <a:t>Our goal is to ensure that a billion more people have universal health coverage, to protect a billion more people from health emergencies, and provide a further billion people with better health and well-being.</a:t>
            </a:r>
            <a:br>
              <a:rPr lang="en-US" dirty="0"/>
            </a:br>
            <a:endParaRPr lang="en-US" dirty="0"/>
          </a:p>
          <a:p>
            <a:pPr marL="0" indent="0">
              <a:buNone/>
            </a:pPr>
            <a:r>
              <a:rPr lang="en-AU" b="1" dirty="0">
                <a:hlinkClick r:id="rId2"/>
              </a:rPr>
              <a:t>Source: </a:t>
            </a:r>
            <a:r>
              <a:rPr lang="en-AU" dirty="0">
                <a:hlinkClick r:id="rId2"/>
              </a:rPr>
              <a:t>https://www.who.int/about/what-we-do</a:t>
            </a:r>
            <a:r>
              <a:rPr lang="en-US" dirty="0"/>
              <a:t> </a:t>
            </a:r>
          </a:p>
          <a:p>
            <a:pPr marL="0" indent="0">
              <a:buNone/>
            </a:pPr>
            <a:endParaRPr lang="en-US" dirty="0"/>
          </a:p>
          <a:p>
            <a:pPr marL="0" indent="0">
              <a:buNone/>
            </a:pPr>
            <a:endParaRPr lang="en-AU" sz="3200" dirty="0"/>
          </a:p>
          <a:p>
            <a:pPr marL="0" lvl="0" indent="0">
              <a:buNone/>
            </a:pPr>
            <a:endParaRPr lang="en-AU" dirty="0"/>
          </a:p>
        </p:txBody>
      </p:sp>
      <p:sp>
        <p:nvSpPr>
          <p:cNvPr id="4" name="Rectangle 3">
            <a:extLst>
              <a:ext uri="{FF2B5EF4-FFF2-40B4-BE49-F238E27FC236}">
                <a16:creationId xmlns:a16="http://schemas.microsoft.com/office/drawing/2014/main" id="{B26C9072-DA87-4740-BFF7-749A57051073}"/>
              </a:ext>
            </a:extLst>
          </p:cNvPr>
          <p:cNvSpPr/>
          <p:nvPr/>
        </p:nvSpPr>
        <p:spPr>
          <a:xfrm>
            <a:off x="6656832" y="1335024"/>
            <a:ext cx="3598127" cy="646331"/>
          </a:xfrm>
          <a:prstGeom prst="rect">
            <a:avLst/>
          </a:prstGeom>
        </p:spPr>
        <p:txBody>
          <a:bodyPr wrap="square">
            <a:spAutoFit/>
          </a:bodyPr>
          <a:lstStyle/>
          <a:p>
            <a:r>
              <a:rPr lang="en-AU" dirty="0">
                <a:hlinkClick r:id="rId3"/>
              </a:rPr>
              <a:t>https://www.instagram.com/tv/B_kRc0QDiXo/?igshid=euij7w3n1rpa</a:t>
            </a:r>
            <a:endParaRPr lang="en-AU" dirty="0"/>
          </a:p>
        </p:txBody>
      </p:sp>
    </p:spTree>
    <p:extLst>
      <p:ext uri="{BB962C8B-B14F-4D97-AF65-F5344CB8AC3E}">
        <p14:creationId xmlns:p14="http://schemas.microsoft.com/office/powerpoint/2010/main" val="139477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5D28-AB0A-4521-A7F1-70D1D473CA48}"/>
              </a:ext>
            </a:extLst>
          </p:cNvPr>
          <p:cNvSpPr>
            <a:spLocks noGrp="1"/>
          </p:cNvSpPr>
          <p:nvPr>
            <p:ph type="title"/>
          </p:nvPr>
        </p:nvSpPr>
        <p:spPr/>
        <p:txBody>
          <a:bodyPr/>
          <a:lstStyle/>
          <a:p>
            <a:r>
              <a:rPr lang="en-US" dirty="0"/>
              <a:t>For universal health coverage, we:  </a:t>
            </a:r>
            <a:endParaRPr lang="en-AU" dirty="0"/>
          </a:p>
        </p:txBody>
      </p:sp>
      <p:sp>
        <p:nvSpPr>
          <p:cNvPr id="3" name="Content Placeholder 2">
            <a:extLst>
              <a:ext uri="{FF2B5EF4-FFF2-40B4-BE49-F238E27FC236}">
                <a16:creationId xmlns:a16="http://schemas.microsoft.com/office/drawing/2014/main" id="{F23B4950-97C6-444B-A30E-FAE45C38C17C}"/>
              </a:ext>
            </a:extLst>
          </p:cNvPr>
          <p:cNvSpPr>
            <a:spLocks noGrp="1"/>
          </p:cNvSpPr>
          <p:nvPr>
            <p:ph idx="1"/>
          </p:nvPr>
        </p:nvSpPr>
        <p:spPr/>
        <p:txBody>
          <a:bodyPr>
            <a:normAutofit/>
          </a:bodyPr>
          <a:lstStyle/>
          <a:p>
            <a:pPr>
              <a:buFont typeface="Wingdings" panose="05000000000000000000" pitchFamily="2" charset="2"/>
              <a:buChar char="v"/>
            </a:pPr>
            <a:r>
              <a:rPr lang="en-US" dirty="0"/>
              <a:t>Focus on primary health care to improve access to quality essential services</a:t>
            </a:r>
          </a:p>
          <a:p>
            <a:pPr>
              <a:buFont typeface="Wingdings" panose="05000000000000000000" pitchFamily="2" charset="2"/>
              <a:buChar char="v"/>
            </a:pPr>
            <a:r>
              <a:rPr lang="en-US" dirty="0"/>
              <a:t>Work towards sustainable financing and financial protection</a:t>
            </a:r>
          </a:p>
          <a:p>
            <a:pPr>
              <a:buFont typeface="Wingdings" panose="05000000000000000000" pitchFamily="2" charset="2"/>
              <a:buChar char="v"/>
            </a:pPr>
            <a:r>
              <a:rPr lang="en-US" dirty="0"/>
              <a:t>Improve access to essential medicines and health products</a:t>
            </a:r>
          </a:p>
          <a:p>
            <a:pPr>
              <a:buFont typeface="Wingdings" panose="05000000000000000000" pitchFamily="2" charset="2"/>
              <a:buChar char="v"/>
            </a:pPr>
            <a:r>
              <a:rPr lang="en-US" dirty="0"/>
              <a:t>Train the health workforce and advise on </a:t>
            </a:r>
            <a:r>
              <a:rPr lang="en-US" dirty="0" err="1"/>
              <a:t>labour</a:t>
            </a:r>
            <a:r>
              <a:rPr lang="en-US" dirty="0"/>
              <a:t> policies</a:t>
            </a:r>
          </a:p>
          <a:p>
            <a:pPr>
              <a:buFont typeface="Wingdings" panose="05000000000000000000" pitchFamily="2" charset="2"/>
              <a:buChar char="v"/>
            </a:pPr>
            <a:r>
              <a:rPr lang="en-US" dirty="0"/>
              <a:t>Support people's participation in national health policies</a:t>
            </a:r>
          </a:p>
          <a:p>
            <a:pPr>
              <a:buFont typeface="Wingdings" panose="05000000000000000000" pitchFamily="2" charset="2"/>
              <a:buChar char="v"/>
            </a:pPr>
            <a:r>
              <a:rPr lang="en-US" dirty="0"/>
              <a:t>Improve monitoring, data and information.</a:t>
            </a:r>
          </a:p>
          <a:p>
            <a:endParaRPr lang="en-AU" dirty="0"/>
          </a:p>
          <a:p>
            <a:pPr marL="0" indent="0">
              <a:buNone/>
            </a:pPr>
            <a:r>
              <a:rPr lang="en-AU" b="1" dirty="0">
                <a:hlinkClick r:id="rId2"/>
              </a:rPr>
              <a:t>Source: </a:t>
            </a:r>
            <a:r>
              <a:rPr lang="en-AU" dirty="0">
                <a:hlinkClick r:id="rId2"/>
              </a:rPr>
              <a:t>https://www.who.int/about/what-we-do</a:t>
            </a:r>
            <a:r>
              <a:rPr lang="en-US" dirty="0"/>
              <a:t> </a:t>
            </a:r>
          </a:p>
          <a:p>
            <a:endParaRPr lang="en-AU" dirty="0"/>
          </a:p>
        </p:txBody>
      </p:sp>
    </p:spTree>
    <p:extLst>
      <p:ext uri="{BB962C8B-B14F-4D97-AF65-F5344CB8AC3E}">
        <p14:creationId xmlns:p14="http://schemas.microsoft.com/office/powerpoint/2010/main" val="25964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EE45-C16E-4508-876B-985B9B8BA4CA}"/>
              </a:ext>
            </a:extLst>
          </p:cNvPr>
          <p:cNvSpPr>
            <a:spLocks noGrp="1"/>
          </p:cNvSpPr>
          <p:nvPr>
            <p:ph type="title"/>
          </p:nvPr>
        </p:nvSpPr>
        <p:spPr/>
        <p:txBody>
          <a:bodyPr/>
          <a:lstStyle/>
          <a:p>
            <a:r>
              <a:rPr lang="en-US" dirty="0"/>
              <a:t>For </a:t>
            </a:r>
            <a:r>
              <a:rPr lang="en-US" dirty="0">
                <a:hlinkClick r:id="rId2"/>
              </a:rPr>
              <a:t>health emergencies</a:t>
            </a:r>
            <a:r>
              <a:rPr lang="en-US" dirty="0"/>
              <a:t>, we:</a:t>
            </a:r>
            <a:br>
              <a:rPr lang="en-US" dirty="0"/>
            </a:br>
            <a:endParaRPr lang="en-AU" dirty="0"/>
          </a:p>
        </p:txBody>
      </p:sp>
      <p:sp>
        <p:nvSpPr>
          <p:cNvPr id="3" name="Content Placeholder 2">
            <a:extLst>
              <a:ext uri="{FF2B5EF4-FFF2-40B4-BE49-F238E27FC236}">
                <a16:creationId xmlns:a16="http://schemas.microsoft.com/office/drawing/2014/main" id="{53955CFF-6556-4CFD-B3D4-7791DE285788}"/>
              </a:ext>
            </a:extLst>
          </p:cNvPr>
          <p:cNvSpPr>
            <a:spLocks noGrp="1"/>
          </p:cNvSpPr>
          <p:nvPr>
            <p:ph idx="1"/>
          </p:nvPr>
        </p:nvSpPr>
        <p:spPr/>
        <p:txBody>
          <a:bodyPr>
            <a:normAutofit/>
          </a:bodyPr>
          <a:lstStyle/>
          <a:p>
            <a:pPr>
              <a:buFont typeface="Wingdings" panose="05000000000000000000" pitchFamily="2" charset="2"/>
              <a:buChar char="v"/>
            </a:pPr>
            <a:r>
              <a:rPr lang="en-US" dirty="0"/>
              <a:t>Prepare for emergencies by identifying, mitigating and managing risks</a:t>
            </a:r>
          </a:p>
          <a:p>
            <a:pPr>
              <a:buFont typeface="Wingdings" panose="05000000000000000000" pitchFamily="2" charset="2"/>
              <a:buChar char="v"/>
            </a:pPr>
            <a:r>
              <a:rPr lang="en-US" dirty="0"/>
              <a:t>Prevent emergencies and support development of tools necessary during outbreaks</a:t>
            </a:r>
          </a:p>
          <a:p>
            <a:pPr>
              <a:buFont typeface="Wingdings" panose="05000000000000000000" pitchFamily="2" charset="2"/>
              <a:buChar char="v"/>
            </a:pPr>
            <a:r>
              <a:rPr lang="en-US" dirty="0"/>
              <a:t>Detect and respond to acute health emergencies</a:t>
            </a:r>
          </a:p>
          <a:p>
            <a:pPr>
              <a:buFont typeface="Wingdings" panose="05000000000000000000" pitchFamily="2" charset="2"/>
              <a:buChar char="v"/>
            </a:pPr>
            <a:r>
              <a:rPr lang="en-US" dirty="0"/>
              <a:t>Support delivery of essential health services in fragile settings.</a:t>
            </a:r>
          </a:p>
          <a:p>
            <a:endParaRPr lang="en-AU" dirty="0"/>
          </a:p>
          <a:p>
            <a:endParaRPr lang="en-AU" dirty="0"/>
          </a:p>
          <a:p>
            <a:endParaRPr lang="en-AU" dirty="0"/>
          </a:p>
          <a:p>
            <a:pPr marL="0" indent="0">
              <a:buNone/>
            </a:pPr>
            <a:r>
              <a:rPr lang="en-AU" b="1" dirty="0">
                <a:hlinkClick r:id="rId3"/>
              </a:rPr>
              <a:t>Source: </a:t>
            </a:r>
            <a:r>
              <a:rPr lang="en-AU" dirty="0">
                <a:hlinkClick r:id="rId3"/>
              </a:rPr>
              <a:t>https://www.who.int/about/what-we-do</a:t>
            </a:r>
            <a:r>
              <a:rPr lang="en-US" dirty="0"/>
              <a:t> </a:t>
            </a:r>
          </a:p>
          <a:p>
            <a:endParaRPr lang="en-AU" dirty="0"/>
          </a:p>
        </p:txBody>
      </p:sp>
    </p:spTree>
    <p:extLst>
      <p:ext uri="{BB962C8B-B14F-4D97-AF65-F5344CB8AC3E}">
        <p14:creationId xmlns:p14="http://schemas.microsoft.com/office/powerpoint/2010/main" val="19386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3DE3-76D1-4CB7-A7CD-E5150B5A1491}"/>
              </a:ext>
            </a:extLst>
          </p:cNvPr>
          <p:cNvSpPr>
            <a:spLocks noGrp="1"/>
          </p:cNvSpPr>
          <p:nvPr>
            <p:ph type="title"/>
          </p:nvPr>
        </p:nvSpPr>
        <p:spPr/>
        <p:txBody>
          <a:bodyPr/>
          <a:lstStyle/>
          <a:p>
            <a:r>
              <a:rPr lang="en-US" dirty="0"/>
              <a:t>For health and well-being we:</a:t>
            </a:r>
            <a:br>
              <a:rPr lang="en-US" dirty="0"/>
            </a:br>
            <a:endParaRPr lang="en-AU" dirty="0"/>
          </a:p>
        </p:txBody>
      </p:sp>
      <p:sp>
        <p:nvSpPr>
          <p:cNvPr id="3" name="Content Placeholder 2">
            <a:extLst>
              <a:ext uri="{FF2B5EF4-FFF2-40B4-BE49-F238E27FC236}">
                <a16:creationId xmlns:a16="http://schemas.microsoft.com/office/drawing/2014/main" id="{51F0FAB1-42E2-466F-9AD7-70885B49D268}"/>
              </a:ext>
            </a:extLst>
          </p:cNvPr>
          <p:cNvSpPr>
            <a:spLocks noGrp="1"/>
          </p:cNvSpPr>
          <p:nvPr>
            <p:ph idx="1"/>
          </p:nvPr>
        </p:nvSpPr>
        <p:spPr/>
        <p:txBody>
          <a:bodyPr/>
          <a:lstStyle/>
          <a:p>
            <a:pPr>
              <a:buFont typeface="Wingdings" panose="05000000000000000000" pitchFamily="2" charset="2"/>
              <a:buChar char="v"/>
            </a:pPr>
            <a:r>
              <a:rPr lang="en-US" dirty="0"/>
              <a:t>Address social determinants</a:t>
            </a:r>
          </a:p>
          <a:p>
            <a:pPr>
              <a:buFont typeface="Wingdings" panose="05000000000000000000" pitchFamily="2" charset="2"/>
              <a:buChar char="v"/>
            </a:pPr>
            <a:r>
              <a:rPr lang="en-US" dirty="0"/>
              <a:t>Promote intersectoral approaches for health</a:t>
            </a:r>
          </a:p>
          <a:p>
            <a:pPr>
              <a:buFont typeface="Wingdings" panose="05000000000000000000" pitchFamily="2" charset="2"/>
              <a:buChar char="v"/>
            </a:pPr>
            <a:r>
              <a:rPr lang="en-US" dirty="0"/>
              <a:t>Prioritize health in all policies and healthy settings.</a:t>
            </a:r>
          </a:p>
          <a:p>
            <a:endParaRPr lang="en-AU" dirty="0"/>
          </a:p>
          <a:p>
            <a:endParaRPr lang="en-AU" dirty="0"/>
          </a:p>
          <a:p>
            <a:endParaRPr lang="en-AU" dirty="0"/>
          </a:p>
          <a:p>
            <a:pPr marL="0" indent="0">
              <a:buNone/>
            </a:pPr>
            <a:r>
              <a:rPr lang="en-AU" b="1" dirty="0">
                <a:hlinkClick r:id="rId2"/>
              </a:rPr>
              <a:t>Source: </a:t>
            </a:r>
            <a:r>
              <a:rPr lang="en-AU" dirty="0">
                <a:hlinkClick r:id="rId2"/>
              </a:rPr>
              <a:t>https://www.who.int/about/what-we-do</a:t>
            </a:r>
            <a:r>
              <a:rPr lang="en-US" dirty="0"/>
              <a:t> </a:t>
            </a:r>
          </a:p>
          <a:p>
            <a:endParaRPr lang="en-AU" dirty="0"/>
          </a:p>
        </p:txBody>
      </p:sp>
    </p:spTree>
    <p:extLst>
      <p:ext uri="{BB962C8B-B14F-4D97-AF65-F5344CB8AC3E}">
        <p14:creationId xmlns:p14="http://schemas.microsoft.com/office/powerpoint/2010/main" val="309470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924C-4B76-4068-B64F-3D875EF119AE}"/>
              </a:ext>
            </a:extLst>
          </p:cNvPr>
          <p:cNvSpPr>
            <a:spLocks noGrp="1"/>
          </p:cNvSpPr>
          <p:nvPr>
            <p:ph type="title"/>
          </p:nvPr>
        </p:nvSpPr>
        <p:spPr/>
        <p:txBody>
          <a:bodyPr/>
          <a:lstStyle/>
          <a:p>
            <a:r>
              <a:rPr lang="en-US" dirty="0"/>
              <a:t>Through our work, we address:</a:t>
            </a:r>
            <a:br>
              <a:rPr lang="en-US" dirty="0"/>
            </a:br>
            <a:endParaRPr lang="en-AU" dirty="0"/>
          </a:p>
        </p:txBody>
      </p:sp>
      <p:sp>
        <p:nvSpPr>
          <p:cNvPr id="3" name="Content Placeholder 2">
            <a:extLst>
              <a:ext uri="{FF2B5EF4-FFF2-40B4-BE49-F238E27FC236}">
                <a16:creationId xmlns:a16="http://schemas.microsoft.com/office/drawing/2014/main" id="{9D65C5BD-3338-4045-B2AF-C18428B82B9F}"/>
              </a:ext>
            </a:extLst>
          </p:cNvPr>
          <p:cNvSpPr>
            <a:spLocks noGrp="1"/>
          </p:cNvSpPr>
          <p:nvPr>
            <p:ph idx="1"/>
          </p:nvPr>
        </p:nvSpPr>
        <p:spPr/>
        <p:txBody>
          <a:bodyPr/>
          <a:lstStyle/>
          <a:p>
            <a:pPr>
              <a:buFont typeface="Wingdings" panose="05000000000000000000" pitchFamily="2" charset="2"/>
              <a:buChar char="v"/>
            </a:pPr>
            <a:r>
              <a:rPr lang="en-US" dirty="0"/>
              <a:t>Human capital across the life-course</a:t>
            </a:r>
          </a:p>
          <a:p>
            <a:pPr>
              <a:buFont typeface="Wingdings" panose="05000000000000000000" pitchFamily="2" charset="2"/>
              <a:buChar char="v"/>
            </a:pPr>
            <a:r>
              <a:rPr lang="en-US" dirty="0"/>
              <a:t>Noncommunicable diseases prevention</a:t>
            </a:r>
          </a:p>
          <a:p>
            <a:pPr>
              <a:buFont typeface="Wingdings" panose="05000000000000000000" pitchFamily="2" charset="2"/>
              <a:buChar char="v"/>
            </a:pPr>
            <a:r>
              <a:rPr lang="en-US" dirty="0"/>
              <a:t>Mental health promotion</a:t>
            </a:r>
          </a:p>
          <a:p>
            <a:pPr>
              <a:buFont typeface="Wingdings" panose="05000000000000000000" pitchFamily="2" charset="2"/>
              <a:buChar char="v"/>
            </a:pPr>
            <a:r>
              <a:rPr lang="en-US" dirty="0"/>
              <a:t>Climate change in small island developing states</a:t>
            </a:r>
          </a:p>
          <a:p>
            <a:pPr>
              <a:buFont typeface="Wingdings" panose="05000000000000000000" pitchFamily="2" charset="2"/>
              <a:buChar char="v"/>
            </a:pPr>
            <a:r>
              <a:rPr lang="en-US" dirty="0"/>
              <a:t>Antimicrobial resistance</a:t>
            </a:r>
          </a:p>
          <a:p>
            <a:pPr>
              <a:buFont typeface="Wingdings" panose="05000000000000000000" pitchFamily="2" charset="2"/>
              <a:buChar char="v"/>
            </a:pPr>
            <a:r>
              <a:rPr lang="en-US" dirty="0"/>
              <a:t>Elimination and eradication of high-impact communicable diseases</a:t>
            </a:r>
          </a:p>
          <a:p>
            <a:pPr marL="0" indent="0">
              <a:buNone/>
            </a:pPr>
            <a:r>
              <a:rPr lang="en-AU" b="1" dirty="0">
                <a:hlinkClick r:id="rId2"/>
              </a:rPr>
              <a:t>Source: </a:t>
            </a:r>
            <a:r>
              <a:rPr lang="en-AU" dirty="0">
                <a:hlinkClick r:id="rId2"/>
              </a:rPr>
              <a:t>https://www.who.int/about/what-we-do</a:t>
            </a:r>
            <a:r>
              <a:rPr lang="en-US" dirty="0"/>
              <a:t> </a:t>
            </a:r>
          </a:p>
          <a:p>
            <a:endParaRPr lang="en-AU" dirty="0"/>
          </a:p>
        </p:txBody>
      </p:sp>
      <p:sp>
        <p:nvSpPr>
          <p:cNvPr id="4" name="Rectangle 3">
            <a:extLst>
              <a:ext uri="{FF2B5EF4-FFF2-40B4-BE49-F238E27FC236}">
                <a16:creationId xmlns:a16="http://schemas.microsoft.com/office/drawing/2014/main" id="{CBDA1359-06D4-487B-B4B4-0D380F9B8CD7}"/>
              </a:ext>
            </a:extLst>
          </p:cNvPr>
          <p:cNvSpPr/>
          <p:nvPr/>
        </p:nvSpPr>
        <p:spPr>
          <a:xfrm>
            <a:off x="8229600" y="1335024"/>
            <a:ext cx="3754244" cy="2031325"/>
          </a:xfrm>
          <a:prstGeom prst="rect">
            <a:avLst/>
          </a:prstGeom>
        </p:spPr>
        <p:txBody>
          <a:bodyPr wrap="square">
            <a:spAutoFit/>
          </a:bodyPr>
          <a:lstStyle/>
          <a:p>
            <a:r>
              <a:rPr lang="en-US" b="1" dirty="0">
                <a:solidFill>
                  <a:srgbClr val="222222"/>
                </a:solidFill>
              </a:rPr>
              <a:t>Human capital</a:t>
            </a:r>
            <a:r>
              <a:rPr lang="en-US" dirty="0">
                <a:solidFill>
                  <a:srgbClr val="222222"/>
                </a:solidFill>
              </a:rPr>
              <a:t> is an intangible asset or quality not listed on a company's balance sheet. It can be classified as the economic value of a worker's experience and skills. This includes assets like education, training, intelligence, skills, health</a:t>
            </a:r>
            <a:endParaRPr lang="en-AU" dirty="0"/>
          </a:p>
        </p:txBody>
      </p:sp>
    </p:spTree>
    <p:extLst>
      <p:ext uri="{BB962C8B-B14F-4D97-AF65-F5344CB8AC3E}">
        <p14:creationId xmlns:p14="http://schemas.microsoft.com/office/powerpoint/2010/main" val="35539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1243D-B666-487E-8F6A-086F6F34ED73}"/>
              </a:ext>
            </a:extLst>
          </p:cNvPr>
          <p:cNvSpPr>
            <a:spLocks noGrp="1"/>
          </p:cNvSpPr>
          <p:nvPr>
            <p:ph type="title"/>
          </p:nvPr>
        </p:nvSpPr>
        <p:spPr/>
        <p:txBody>
          <a:bodyPr/>
          <a:lstStyle/>
          <a:p>
            <a:r>
              <a:rPr lang="en-US" dirty="0"/>
              <a:t>For each of the 6 roles outlined ahead:</a:t>
            </a:r>
            <a:endParaRPr lang="en-AU" dirty="0"/>
          </a:p>
        </p:txBody>
      </p:sp>
      <p:sp>
        <p:nvSpPr>
          <p:cNvPr id="3" name="Content Placeholder 2">
            <a:extLst>
              <a:ext uri="{FF2B5EF4-FFF2-40B4-BE49-F238E27FC236}">
                <a16:creationId xmlns:a16="http://schemas.microsoft.com/office/drawing/2014/main" id="{572E2DC7-3188-4FB1-96FB-B8C76AA20250}"/>
              </a:ext>
            </a:extLst>
          </p:cNvPr>
          <p:cNvSpPr>
            <a:spLocks noGrp="1"/>
          </p:cNvSpPr>
          <p:nvPr>
            <p:ph idx="1"/>
          </p:nvPr>
        </p:nvSpPr>
        <p:spPr/>
        <p:txBody>
          <a:bodyPr/>
          <a:lstStyle/>
          <a:p>
            <a:r>
              <a:rPr lang="en-US" dirty="0"/>
              <a:t>Step one: know the acronym   </a:t>
            </a:r>
            <a:r>
              <a:rPr lang="en-US" sz="2400" b="1" dirty="0"/>
              <a:t> </a:t>
            </a:r>
            <a:r>
              <a:rPr lang="en-US" sz="4400" b="1" dirty="0"/>
              <a:t>“SMAPPS”</a:t>
            </a:r>
            <a:endParaRPr lang="en-US" sz="1000" dirty="0"/>
          </a:p>
          <a:p>
            <a:r>
              <a:rPr lang="en-US" dirty="0"/>
              <a:t>Step two: know the basic, brief outline of all 6 roles</a:t>
            </a:r>
          </a:p>
          <a:p>
            <a:r>
              <a:rPr lang="en-US" dirty="0"/>
              <a:t>Step three: know the extended, accurate outline of all 6 roles</a:t>
            </a:r>
          </a:p>
          <a:p>
            <a:r>
              <a:rPr lang="en-US" dirty="0"/>
              <a:t>Step four: have some examples, and have an understanding of the types of action that fall under each role</a:t>
            </a:r>
            <a:endParaRPr lang="en-AU" dirty="0"/>
          </a:p>
        </p:txBody>
      </p:sp>
      <p:sp>
        <p:nvSpPr>
          <p:cNvPr id="4" name="TextBox 3">
            <a:extLst>
              <a:ext uri="{FF2B5EF4-FFF2-40B4-BE49-F238E27FC236}">
                <a16:creationId xmlns:a16="http://schemas.microsoft.com/office/drawing/2014/main" id="{F47BC4E2-981C-4AAF-A2D0-61040EED4E7D}"/>
              </a:ext>
            </a:extLst>
          </p:cNvPr>
          <p:cNvSpPr txBox="1"/>
          <p:nvPr/>
        </p:nvSpPr>
        <p:spPr>
          <a:xfrm>
            <a:off x="7909933" y="5018048"/>
            <a:ext cx="3583258" cy="923330"/>
          </a:xfrm>
          <a:prstGeom prst="rect">
            <a:avLst/>
          </a:prstGeom>
          <a:solidFill>
            <a:schemeClr val="accent5">
              <a:lumMod val="40000"/>
              <a:lumOff val="60000"/>
            </a:schemeClr>
          </a:solidFill>
        </p:spPr>
        <p:txBody>
          <a:bodyPr wrap="square" rtlCol="0">
            <a:spAutoFit/>
          </a:bodyPr>
          <a:lstStyle/>
          <a:p>
            <a:r>
              <a:rPr lang="en-US" dirty="0"/>
              <a:t>We are going to look at the roles of WHO in relation to Covid19. We will apply this example as we go. </a:t>
            </a:r>
            <a:endParaRPr lang="en-AU" dirty="0"/>
          </a:p>
        </p:txBody>
      </p:sp>
    </p:spTree>
    <p:extLst>
      <p:ext uri="{BB962C8B-B14F-4D97-AF65-F5344CB8AC3E}">
        <p14:creationId xmlns:p14="http://schemas.microsoft.com/office/powerpoint/2010/main" val="272270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1: </a:t>
            </a:r>
            <a:r>
              <a:rPr lang="en-US" dirty="0" err="1"/>
              <a:t>ProviDe</a:t>
            </a:r>
            <a:r>
              <a:rPr lang="en-US" dirty="0"/>
              <a:t> leadership</a:t>
            </a:r>
          </a:p>
        </p:txBody>
      </p:sp>
      <p:sp>
        <p:nvSpPr>
          <p:cNvPr id="3" name="Content Placeholder 2"/>
          <p:cNvSpPr>
            <a:spLocks noGrp="1"/>
          </p:cNvSpPr>
          <p:nvPr>
            <p:ph idx="1"/>
          </p:nvPr>
        </p:nvSpPr>
        <p:spPr>
          <a:xfrm>
            <a:off x="1024128" y="2084833"/>
            <a:ext cx="9720073" cy="2546640"/>
          </a:xfrm>
        </p:spPr>
        <p:txBody>
          <a:bodyPr>
            <a:normAutofit lnSpcReduction="10000"/>
          </a:bodyPr>
          <a:lstStyle/>
          <a:p>
            <a:r>
              <a:rPr lang="en-US" b="1" u="sng" dirty="0"/>
              <a:t>WHO provides leadership on matters critical to health and engaging in partnerships where joint action is needed.</a:t>
            </a:r>
          </a:p>
          <a:p>
            <a:r>
              <a:rPr lang="en-US" dirty="0"/>
              <a:t>What does this look like?</a:t>
            </a:r>
          </a:p>
          <a:p>
            <a:pPr>
              <a:buFont typeface="Wingdings" panose="05000000000000000000" pitchFamily="2" charset="2"/>
              <a:buChar char="v"/>
            </a:pPr>
            <a:r>
              <a:rPr lang="en-US" dirty="0"/>
              <a:t> leading by example and set a direction for WHO’s work and purpose</a:t>
            </a:r>
          </a:p>
          <a:p>
            <a:pPr>
              <a:buFont typeface="Wingdings" panose="05000000000000000000" pitchFamily="2" charset="2"/>
              <a:buChar char="v"/>
            </a:pPr>
            <a:r>
              <a:rPr lang="en-US" dirty="0"/>
              <a:t> Engaging in partnerships with countries, United Nations system, international organizations, civil society, foundations, academia and research institutions – to improve their health and support their development.</a:t>
            </a:r>
          </a:p>
        </p:txBody>
      </p:sp>
      <p:sp>
        <p:nvSpPr>
          <p:cNvPr id="4" name="TextBox 3">
            <a:extLst>
              <a:ext uri="{FF2B5EF4-FFF2-40B4-BE49-F238E27FC236}">
                <a16:creationId xmlns:a16="http://schemas.microsoft.com/office/drawing/2014/main" id="{71B68AE7-CD5A-4B61-8D94-77EA86D81C75}"/>
              </a:ext>
            </a:extLst>
          </p:cNvPr>
          <p:cNvSpPr txBox="1"/>
          <p:nvPr/>
        </p:nvSpPr>
        <p:spPr>
          <a:xfrm>
            <a:off x="1137424" y="5018048"/>
            <a:ext cx="10355767" cy="1200329"/>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dirty="0"/>
              <a:t>COVID 19</a:t>
            </a:r>
          </a:p>
          <a:p>
            <a:r>
              <a:rPr lang="en-AU" dirty="0">
                <a:hlinkClick r:id="rId2"/>
              </a:rPr>
              <a:t>https://twitter.com/i/bookmarks</a:t>
            </a:r>
            <a:endParaRPr lang="en-AU" dirty="0"/>
          </a:p>
          <a:p>
            <a:endParaRPr lang="en-US" dirty="0"/>
          </a:p>
          <a:p>
            <a:endParaRPr lang="en-AU" dirty="0"/>
          </a:p>
        </p:txBody>
      </p:sp>
    </p:spTree>
    <p:extLst>
      <p:ext uri="{BB962C8B-B14F-4D97-AF65-F5344CB8AC3E}">
        <p14:creationId xmlns:p14="http://schemas.microsoft.com/office/powerpoint/2010/main" val="3000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framing issues</a:t>
            </a:r>
          </a:p>
        </p:txBody>
      </p:sp>
      <p:sp>
        <p:nvSpPr>
          <p:cNvPr id="3" name="Content Placeholder 2"/>
          <p:cNvSpPr>
            <a:spLocks noGrp="1"/>
          </p:cNvSpPr>
          <p:nvPr>
            <p:ph idx="1"/>
          </p:nvPr>
        </p:nvSpPr>
        <p:spPr>
          <a:xfrm>
            <a:off x="1024128" y="1910576"/>
            <a:ext cx="10513667" cy="4398784"/>
          </a:xfrm>
        </p:spPr>
        <p:txBody>
          <a:bodyPr>
            <a:normAutofit/>
          </a:bodyPr>
          <a:lstStyle/>
          <a:p>
            <a:pPr>
              <a:buFont typeface="Wingdings" panose="05000000000000000000" pitchFamily="2" charset="2"/>
              <a:buChar char="v"/>
            </a:pPr>
            <a:r>
              <a:rPr lang="en-US" dirty="0"/>
              <a:t>Framing refers to the way an idea is presented in a particular way to elicit the desired response. </a:t>
            </a:r>
          </a:p>
          <a:p>
            <a:pPr>
              <a:buFont typeface="Wingdings" panose="05000000000000000000" pitchFamily="2" charset="2"/>
              <a:buChar char="v"/>
            </a:pPr>
            <a:r>
              <a:rPr lang="en-US" dirty="0"/>
              <a:t>People will often react differently to an issue if it is presented in a negative light versus a positive light. </a:t>
            </a:r>
          </a:p>
          <a:p>
            <a:pPr>
              <a:buFont typeface="Wingdings" panose="05000000000000000000" pitchFamily="2" charset="2"/>
              <a:buChar char="v"/>
            </a:pPr>
            <a:r>
              <a:rPr lang="en-US" dirty="0"/>
              <a:t>Health promotion advocacy attempts should try to frame the issue positively to attract followers.</a:t>
            </a:r>
          </a:p>
          <a:p>
            <a:pPr>
              <a:buFont typeface="Wingdings" panose="05000000000000000000" pitchFamily="2" charset="2"/>
              <a:buChar char="v"/>
            </a:pPr>
            <a:r>
              <a:rPr lang="en-US" dirty="0"/>
              <a:t>When raising awareness on a health issue the issue is often framed in a way that makes the situation more appealing for funding/assistance. </a:t>
            </a:r>
          </a:p>
          <a:p>
            <a:pPr>
              <a:buFont typeface="Wingdings" panose="05000000000000000000" pitchFamily="2" charset="2"/>
              <a:buChar char="v"/>
            </a:pPr>
            <a:r>
              <a:rPr lang="en-US" dirty="0"/>
              <a:t>It is IMPORTANT that the target audience is identified first. THEN, we can identify how the issue will be perceived by the audience and we can then frame the issue in the most appropriate way. </a:t>
            </a:r>
          </a:p>
        </p:txBody>
      </p:sp>
    </p:spTree>
    <p:extLst>
      <p:ext uri="{BB962C8B-B14F-4D97-AF65-F5344CB8AC3E}">
        <p14:creationId xmlns:p14="http://schemas.microsoft.com/office/powerpoint/2010/main" val="425489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2: provide technical support </a:t>
            </a:r>
            <a:br>
              <a:rPr lang="en-US" dirty="0"/>
            </a:br>
            <a:endParaRPr lang="en-US" dirty="0"/>
          </a:p>
        </p:txBody>
      </p:sp>
      <p:sp>
        <p:nvSpPr>
          <p:cNvPr id="3" name="Content Placeholder 2"/>
          <p:cNvSpPr>
            <a:spLocks noGrp="1"/>
          </p:cNvSpPr>
          <p:nvPr>
            <p:ph idx="1"/>
          </p:nvPr>
        </p:nvSpPr>
        <p:spPr>
          <a:xfrm>
            <a:off x="1024128" y="1899432"/>
            <a:ext cx="9720073" cy="2962500"/>
          </a:xfrm>
        </p:spPr>
        <p:txBody>
          <a:bodyPr/>
          <a:lstStyle/>
          <a:p>
            <a:pPr fontAlgn="base"/>
            <a:r>
              <a:rPr lang="en-US" b="1" u="sng" dirty="0"/>
              <a:t>Providing technical support, catalyzing change, and building sustainable institutional capacity</a:t>
            </a:r>
          </a:p>
          <a:p>
            <a:pPr fontAlgn="base"/>
            <a:r>
              <a:rPr lang="en-US" dirty="0"/>
              <a:t>What does this look like?</a:t>
            </a:r>
          </a:p>
          <a:p>
            <a:pPr fontAlgn="base">
              <a:buFont typeface="Wingdings" panose="05000000000000000000" pitchFamily="2" charset="2"/>
              <a:buChar char="v"/>
            </a:pPr>
            <a:r>
              <a:rPr lang="en-US" dirty="0"/>
              <a:t>Providing technical support in emergency crisis responses such as natural disasters.</a:t>
            </a:r>
          </a:p>
          <a:p>
            <a:pPr fontAlgn="base">
              <a:buFont typeface="Wingdings" panose="05000000000000000000" pitchFamily="2" charset="2"/>
              <a:buChar char="v"/>
            </a:pPr>
            <a:r>
              <a:rPr lang="en-US" dirty="0"/>
              <a:t>Providing technical training for health professionals, educators and leaders to build the capacity for communities to function and develop and improve their health status. </a:t>
            </a:r>
          </a:p>
        </p:txBody>
      </p:sp>
      <p:sp>
        <p:nvSpPr>
          <p:cNvPr id="4" name="TextBox 3">
            <a:extLst>
              <a:ext uri="{FF2B5EF4-FFF2-40B4-BE49-F238E27FC236}">
                <a16:creationId xmlns:a16="http://schemas.microsoft.com/office/drawing/2014/main" id="{82D41BC3-AD63-41F8-952B-E794E4B276D2}"/>
              </a:ext>
            </a:extLst>
          </p:cNvPr>
          <p:cNvSpPr txBox="1"/>
          <p:nvPr/>
        </p:nvSpPr>
        <p:spPr>
          <a:xfrm>
            <a:off x="1024128" y="5341213"/>
            <a:ext cx="10355767" cy="1200329"/>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dirty="0"/>
              <a:t>COVID 19</a:t>
            </a:r>
          </a:p>
          <a:p>
            <a:r>
              <a:rPr lang="en-AU" dirty="0">
                <a:hlinkClick r:id="rId2"/>
              </a:rPr>
              <a:t>https://www.who.int/emergencies/diseases/novel-coronavirus-2019/technical-guidance</a:t>
            </a:r>
            <a:endParaRPr lang="en-AU" dirty="0"/>
          </a:p>
          <a:p>
            <a:endParaRPr lang="en-US" dirty="0"/>
          </a:p>
          <a:p>
            <a:endParaRPr lang="en-AU" dirty="0"/>
          </a:p>
        </p:txBody>
      </p:sp>
    </p:spTree>
    <p:extLst>
      <p:ext uri="{BB962C8B-B14F-4D97-AF65-F5344CB8AC3E}">
        <p14:creationId xmlns:p14="http://schemas.microsoft.com/office/powerpoint/2010/main" val="195493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3: monitor the health situation </a:t>
            </a:r>
          </a:p>
        </p:txBody>
      </p:sp>
      <p:sp>
        <p:nvSpPr>
          <p:cNvPr id="3" name="Content Placeholder 2"/>
          <p:cNvSpPr>
            <a:spLocks noGrp="1"/>
          </p:cNvSpPr>
          <p:nvPr>
            <p:ph idx="1"/>
          </p:nvPr>
        </p:nvSpPr>
        <p:spPr/>
        <p:txBody>
          <a:bodyPr/>
          <a:lstStyle/>
          <a:p>
            <a:r>
              <a:rPr lang="en-US" b="1" u="sng" dirty="0"/>
              <a:t>Monitor the health situation and assessing health trends</a:t>
            </a:r>
          </a:p>
          <a:p>
            <a:r>
              <a:rPr lang="en-US" dirty="0"/>
              <a:t>What does this look like?</a:t>
            </a:r>
          </a:p>
          <a:p>
            <a:pPr>
              <a:buFont typeface="Wingdings" panose="05000000000000000000" pitchFamily="2" charset="2"/>
              <a:buChar char="v"/>
            </a:pPr>
            <a:r>
              <a:rPr lang="en-US" dirty="0"/>
              <a:t>Using epidemiological data and demographic trends to predict future trends</a:t>
            </a:r>
          </a:p>
          <a:p>
            <a:pPr>
              <a:buFont typeface="Wingdings" panose="05000000000000000000" pitchFamily="2" charset="2"/>
              <a:buChar char="v"/>
            </a:pPr>
            <a:r>
              <a:rPr lang="en-US" dirty="0"/>
              <a:t>This occurs at a global, regional and country level.</a:t>
            </a:r>
          </a:p>
          <a:p>
            <a:pPr>
              <a:buFont typeface="Wingdings" panose="05000000000000000000" pitchFamily="2" charset="2"/>
              <a:buChar char="v"/>
            </a:pPr>
            <a:r>
              <a:rPr lang="en-US" dirty="0"/>
              <a:t>Requires collecting/collating and analyzing data from a range of sources.</a:t>
            </a:r>
          </a:p>
          <a:p>
            <a:pPr>
              <a:buFont typeface="Wingdings" panose="05000000000000000000" pitchFamily="2" charset="2"/>
              <a:buChar char="v"/>
            </a:pPr>
            <a:endParaRPr lang="en-US" dirty="0"/>
          </a:p>
          <a:p>
            <a:endParaRPr lang="en-US" dirty="0"/>
          </a:p>
        </p:txBody>
      </p:sp>
      <p:sp>
        <p:nvSpPr>
          <p:cNvPr id="4" name="TextBox 3">
            <a:extLst>
              <a:ext uri="{FF2B5EF4-FFF2-40B4-BE49-F238E27FC236}">
                <a16:creationId xmlns:a16="http://schemas.microsoft.com/office/drawing/2014/main" id="{5D556446-70B4-49C7-B05C-E48BE949B55C}"/>
              </a:ext>
            </a:extLst>
          </p:cNvPr>
          <p:cNvSpPr txBox="1"/>
          <p:nvPr/>
        </p:nvSpPr>
        <p:spPr>
          <a:xfrm>
            <a:off x="1137424" y="5018048"/>
            <a:ext cx="10355767" cy="1200329"/>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dirty="0"/>
              <a:t>COVID 19</a:t>
            </a:r>
          </a:p>
          <a:p>
            <a:r>
              <a:rPr lang="en-US" dirty="0"/>
              <a:t>Tracking confirmed cases and deaths caused by corona virus across the globe.</a:t>
            </a:r>
          </a:p>
          <a:p>
            <a:r>
              <a:rPr lang="en-US" dirty="0"/>
              <a:t>Collating statistics to create risk assessments</a:t>
            </a:r>
          </a:p>
          <a:p>
            <a:r>
              <a:rPr lang="en-AU" dirty="0">
                <a:hlinkClick r:id="rId2"/>
              </a:rPr>
              <a:t>https://www.who.int/emergencies/diseases/novel-coronavirus-2019/situation-reports</a:t>
            </a:r>
            <a:endParaRPr lang="en-AU" dirty="0"/>
          </a:p>
        </p:txBody>
      </p:sp>
    </p:spTree>
    <p:extLst>
      <p:ext uri="{BB962C8B-B14F-4D97-AF65-F5344CB8AC3E}">
        <p14:creationId xmlns:p14="http://schemas.microsoft.com/office/powerpoint/2010/main" val="349802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32072"/>
          </a:xfrm>
        </p:spPr>
        <p:txBody>
          <a:bodyPr>
            <a:normAutofit fontScale="90000"/>
          </a:bodyPr>
          <a:lstStyle/>
          <a:p>
            <a:r>
              <a:rPr lang="en-US" dirty="0"/>
              <a:t>role 4: articulate ethical and evidence-Based policy options</a:t>
            </a:r>
          </a:p>
        </p:txBody>
      </p:sp>
      <p:sp>
        <p:nvSpPr>
          <p:cNvPr id="3" name="Content Placeholder 2"/>
          <p:cNvSpPr>
            <a:spLocks noGrp="1"/>
          </p:cNvSpPr>
          <p:nvPr>
            <p:ph idx="1"/>
          </p:nvPr>
        </p:nvSpPr>
        <p:spPr>
          <a:xfrm>
            <a:off x="918116" y="1929161"/>
            <a:ext cx="9720073" cy="4023360"/>
          </a:xfrm>
        </p:spPr>
        <p:txBody>
          <a:bodyPr>
            <a:normAutofit/>
          </a:bodyPr>
          <a:lstStyle/>
          <a:p>
            <a:pPr fontAlgn="base"/>
            <a:r>
              <a:rPr lang="en-US" b="1" u="sng" dirty="0"/>
              <a:t>Articulating ethical and evidence-based policy options.</a:t>
            </a:r>
          </a:p>
          <a:p>
            <a:pPr marL="0" indent="0" fontAlgn="base">
              <a:buNone/>
            </a:pPr>
            <a:r>
              <a:rPr lang="en-US" dirty="0"/>
              <a:t>What does this look like?</a:t>
            </a:r>
          </a:p>
          <a:p>
            <a:pPr fontAlgn="base">
              <a:lnSpc>
                <a:spcPct val="100000"/>
              </a:lnSpc>
              <a:buFont typeface="Wingdings" panose="05000000000000000000" pitchFamily="2" charset="2"/>
              <a:buChar char="v"/>
            </a:pPr>
            <a:r>
              <a:rPr lang="en-US" dirty="0"/>
              <a:t> Using science-based approaches to develop policies to protect humanity and improve health. </a:t>
            </a:r>
            <a:endParaRPr lang="en-US" b="1" dirty="0"/>
          </a:p>
          <a:p>
            <a:pPr fontAlgn="base">
              <a:lnSpc>
                <a:spcPct val="100000"/>
              </a:lnSpc>
              <a:buFont typeface="Wingdings" panose="05000000000000000000" pitchFamily="2" charset="2"/>
              <a:buChar char="v"/>
            </a:pPr>
            <a:r>
              <a:rPr lang="en-US" dirty="0"/>
              <a:t> Disseminating successful methods and tools, experience and best practices among partners and other countries</a:t>
            </a:r>
          </a:p>
          <a:p>
            <a:pPr fontAlgn="base">
              <a:lnSpc>
                <a:spcPct val="100000"/>
              </a:lnSpc>
              <a:buFont typeface="Wingdings" panose="05000000000000000000" pitchFamily="2" charset="2"/>
              <a:buChar char="v"/>
            </a:pPr>
            <a:r>
              <a:rPr lang="en-US" dirty="0"/>
              <a:t> Use Monitoring and evaluation processes that document the lessons learned from the use of an array of evidence-to-policy processes in different contexts</a:t>
            </a:r>
          </a:p>
          <a:p>
            <a:pPr fontAlgn="base">
              <a:buFont typeface="Wingdings" panose="05000000000000000000" pitchFamily="2" charset="2"/>
              <a:buChar char="v"/>
            </a:pPr>
            <a:endParaRPr lang="en-US" dirty="0"/>
          </a:p>
        </p:txBody>
      </p:sp>
      <p:sp>
        <p:nvSpPr>
          <p:cNvPr id="4" name="TextBox 3">
            <a:extLst>
              <a:ext uri="{FF2B5EF4-FFF2-40B4-BE49-F238E27FC236}">
                <a16:creationId xmlns:a16="http://schemas.microsoft.com/office/drawing/2014/main" id="{55C4E76F-F5D0-4C6F-85C8-4FD54966F817}"/>
              </a:ext>
            </a:extLst>
          </p:cNvPr>
          <p:cNvSpPr txBox="1"/>
          <p:nvPr/>
        </p:nvSpPr>
        <p:spPr>
          <a:xfrm>
            <a:off x="769433" y="5421644"/>
            <a:ext cx="10355767" cy="1200329"/>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dirty="0"/>
              <a:t>COVID 19</a:t>
            </a:r>
          </a:p>
          <a:p>
            <a:r>
              <a:rPr lang="en-US" dirty="0" err="1"/>
              <a:t>Utilising</a:t>
            </a:r>
            <a:r>
              <a:rPr lang="en-US" dirty="0"/>
              <a:t> the research being done around the world to provide effective, evidence-based policies for countries to adopt to reduce the impact of Covic-19 in their own backyards.</a:t>
            </a:r>
          </a:p>
          <a:p>
            <a:r>
              <a:rPr lang="en-AU" dirty="0">
                <a:hlinkClick r:id="rId2"/>
              </a:rPr>
              <a:t>https://www.who.int/alliance-hpsr/news/2020/bringing-evidence-together-for-covid-19/en/</a:t>
            </a:r>
            <a:endParaRPr lang="en-US" dirty="0"/>
          </a:p>
        </p:txBody>
      </p:sp>
      <p:sp>
        <p:nvSpPr>
          <p:cNvPr id="6" name="TextBox 5">
            <a:extLst>
              <a:ext uri="{FF2B5EF4-FFF2-40B4-BE49-F238E27FC236}">
                <a16:creationId xmlns:a16="http://schemas.microsoft.com/office/drawing/2014/main" id="{4D954FD7-2DFF-498C-90F5-7A8361635F8E}"/>
              </a:ext>
            </a:extLst>
          </p:cNvPr>
          <p:cNvSpPr txBox="1"/>
          <p:nvPr/>
        </p:nvSpPr>
        <p:spPr>
          <a:xfrm>
            <a:off x="8876370" y="1604196"/>
            <a:ext cx="2780371" cy="923330"/>
          </a:xfrm>
          <a:prstGeom prst="rect">
            <a:avLst/>
          </a:prstGeom>
          <a:noFill/>
        </p:spPr>
        <p:txBody>
          <a:bodyPr wrap="square" rtlCol="0">
            <a:spAutoFit/>
          </a:bodyPr>
          <a:lstStyle/>
          <a:p>
            <a:pPr fontAlgn="base"/>
            <a:r>
              <a:rPr lang="en-US" dirty="0"/>
              <a:t>Articulate? “to pronounce (something) clearly and distinctly.”</a:t>
            </a:r>
          </a:p>
        </p:txBody>
      </p:sp>
    </p:spTree>
    <p:extLst>
      <p:ext uri="{BB962C8B-B14F-4D97-AF65-F5344CB8AC3E}">
        <p14:creationId xmlns:p14="http://schemas.microsoft.com/office/powerpoint/2010/main" val="26763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32072"/>
          </a:xfrm>
        </p:spPr>
        <p:txBody>
          <a:bodyPr>
            <a:normAutofit fontScale="90000"/>
          </a:bodyPr>
          <a:lstStyle/>
          <a:p>
            <a:r>
              <a:rPr lang="en-US" dirty="0"/>
              <a:t>role 4: articulate ethical and evidence-based policy options (continued)</a:t>
            </a:r>
          </a:p>
        </p:txBody>
      </p:sp>
      <p:sp>
        <p:nvSpPr>
          <p:cNvPr id="3" name="Content Placeholder 2"/>
          <p:cNvSpPr>
            <a:spLocks noGrp="1"/>
          </p:cNvSpPr>
          <p:nvPr>
            <p:ph idx="1"/>
          </p:nvPr>
        </p:nvSpPr>
        <p:spPr>
          <a:xfrm>
            <a:off x="918116" y="1929161"/>
            <a:ext cx="9720073" cy="4023360"/>
          </a:xfrm>
        </p:spPr>
        <p:txBody>
          <a:bodyPr>
            <a:normAutofit/>
          </a:bodyPr>
          <a:lstStyle/>
          <a:p>
            <a:pPr fontAlgn="base"/>
            <a:r>
              <a:rPr lang="en-US" b="1" u="sng" dirty="0"/>
              <a:t>Articulating ethical and evidence-based policy options.</a:t>
            </a:r>
          </a:p>
          <a:p>
            <a:pPr fontAlgn="base"/>
            <a:endParaRPr lang="en-US" b="1" u="sng" dirty="0"/>
          </a:p>
          <a:p>
            <a:pPr marL="0" indent="0" fontAlgn="base">
              <a:buNone/>
            </a:pPr>
            <a:r>
              <a:rPr lang="en-US" dirty="0"/>
              <a:t>“WHO is and will remain a science- and evidence-based Organization with a focus on public health. The environment in which WHO operates is becoming ever more complex and politicized; however, WHO’s legitimacy and technical authority lie in its rigorous adherence to the systematic use of evidence as the basis for all policies. This also underpins the Organization’s core function of monitoring health trends and determinants at global, regional and country level.”</a:t>
            </a:r>
          </a:p>
          <a:p>
            <a:pPr fontAlgn="base">
              <a:buFont typeface="Wingdings" panose="05000000000000000000" pitchFamily="2" charset="2"/>
              <a:buChar char="v"/>
            </a:pPr>
            <a:endParaRPr lang="en-US" dirty="0"/>
          </a:p>
        </p:txBody>
      </p:sp>
    </p:spTree>
    <p:extLst>
      <p:ext uri="{BB962C8B-B14F-4D97-AF65-F5344CB8AC3E}">
        <p14:creationId xmlns:p14="http://schemas.microsoft.com/office/powerpoint/2010/main" val="95118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192024"/>
            <a:ext cx="9720072" cy="1499616"/>
          </a:xfrm>
        </p:spPr>
        <p:txBody>
          <a:bodyPr/>
          <a:lstStyle/>
          <a:p>
            <a:r>
              <a:rPr lang="en-US" dirty="0"/>
              <a:t>Role 5: set norms and standards</a:t>
            </a:r>
          </a:p>
        </p:txBody>
      </p:sp>
      <p:sp>
        <p:nvSpPr>
          <p:cNvPr id="3" name="Content Placeholder 2"/>
          <p:cNvSpPr>
            <a:spLocks noGrp="1"/>
          </p:cNvSpPr>
          <p:nvPr>
            <p:ph idx="1"/>
          </p:nvPr>
        </p:nvSpPr>
        <p:spPr>
          <a:xfrm>
            <a:off x="932688" y="1691640"/>
            <a:ext cx="10545634" cy="2865492"/>
          </a:xfrm>
        </p:spPr>
        <p:txBody>
          <a:bodyPr>
            <a:normAutofit/>
          </a:bodyPr>
          <a:lstStyle/>
          <a:p>
            <a:r>
              <a:rPr lang="en-US" b="1" u="sng" dirty="0"/>
              <a:t>Setting norms and standards and promoting and monitoring their implementation</a:t>
            </a:r>
          </a:p>
          <a:p>
            <a:pPr marL="0" indent="0">
              <a:buNone/>
            </a:pPr>
            <a:r>
              <a:rPr lang="en-US" dirty="0"/>
              <a:t>What does this look like?</a:t>
            </a:r>
          </a:p>
          <a:p>
            <a:pPr>
              <a:buFont typeface="Wingdings" panose="05000000000000000000" pitchFamily="2" charset="2"/>
              <a:buChar char="v"/>
            </a:pPr>
            <a:r>
              <a:rPr lang="en-US" dirty="0"/>
              <a:t> Developing and promoting international standards for biological and pharmaceutical products</a:t>
            </a:r>
          </a:p>
          <a:p>
            <a:pPr>
              <a:buFont typeface="Wingdings" panose="05000000000000000000" pitchFamily="2" charset="2"/>
              <a:buChar char="v"/>
            </a:pPr>
            <a:r>
              <a:rPr lang="en-US" dirty="0"/>
              <a:t> </a:t>
            </a:r>
            <a:r>
              <a:rPr lang="en-US" dirty="0" err="1"/>
              <a:t>Utilising</a:t>
            </a:r>
            <a:r>
              <a:rPr lang="en-US" dirty="0"/>
              <a:t> a team of epidemiologists, statisticians, infectious disease </a:t>
            </a:r>
            <a:r>
              <a:rPr lang="en-US" dirty="0" err="1"/>
              <a:t>modellers</a:t>
            </a:r>
            <a:r>
              <a:rPr lang="en-US" dirty="0"/>
              <a:t>, clinical trialists and regulatory experts to create appropriate norms and standards regarding health markers.</a:t>
            </a:r>
          </a:p>
          <a:p>
            <a:endParaRPr lang="en-US" dirty="0"/>
          </a:p>
        </p:txBody>
      </p:sp>
      <p:sp>
        <p:nvSpPr>
          <p:cNvPr id="4" name="TextBox 3">
            <a:extLst>
              <a:ext uri="{FF2B5EF4-FFF2-40B4-BE49-F238E27FC236}">
                <a16:creationId xmlns:a16="http://schemas.microsoft.com/office/drawing/2014/main" id="{52A46388-AD1B-4CAD-8ADF-D14E4B86A1C5}"/>
              </a:ext>
            </a:extLst>
          </p:cNvPr>
          <p:cNvSpPr txBox="1"/>
          <p:nvPr/>
        </p:nvSpPr>
        <p:spPr>
          <a:xfrm>
            <a:off x="776867" y="4415441"/>
            <a:ext cx="10355767" cy="2062103"/>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sz="1600" dirty="0"/>
              <a:t>COVID 19</a:t>
            </a:r>
          </a:p>
          <a:p>
            <a:r>
              <a:rPr lang="en-US" sz="1600" dirty="0"/>
              <a:t>Creates standards for action plans to be implemented by the health governments of all countries affected. </a:t>
            </a:r>
          </a:p>
          <a:p>
            <a:r>
              <a:rPr lang="en-US" sz="1600" dirty="0"/>
              <a:t>In January 2020, The initial recommendation to confirm clearance of the virus, and thus allow discharge from isolation, required a patient to be clinically recovered and to have two negative RT-PCR results on sequential samples taken at least 24 hours apart.</a:t>
            </a:r>
          </a:p>
          <a:p>
            <a:r>
              <a:rPr lang="en-US" sz="1600" dirty="0"/>
              <a:t>At the end of May 2020, it changed to: For symptomatic patients: 10 days after symptom onset, plus at least 3 additional days without symptoms (including without fever and without respiratory symptoms)</a:t>
            </a:r>
          </a:p>
          <a:p>
            <a:r>
              <a:rPr lang="en-US" sz="1600" dirty="0"/>
              <a:t>For asymptomatic cases: 10 days after positive test for SARS-CoV-2</a:t>
            </a:r>
          </a:p>
        </p:txBody>
      </p:sp>
    </p:spTree>
    <p:extLst>
      <p:ext uri="{BB962C8B-B14F-4D97-AF65-F5344CB8AC3E}">
        <p14:creationId xmlns:p14="http://schemas.microsoft.com/office/powerpoint/2010/main" val="20066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6: shape the research agenda</a:t>
            </a:r>
          </a:p>
        </p:txBody>
      </p:sp>
      <p:sp>
        <p:nvSpPr>
          <p:cNvPr id="3" name="Content Placeholder 2"/>
          <p:cNvSpPr>
            <a:spLocks noGrp="1"/>
          </p:cNvSpPr>
          <p:nvPr>
            <p:ph idx="1"/>
          </p:nvPr>
        </p:nvSpPr>
        <p:spPr>
          <a:xfrm>
            <a:off x="713678" y="1747024"/>
            <a:ext cx="10913327" cy="3903968"/>
          </a:xfrm>
        </p:spPr>
        <p:txBody>
          <a:bodyPr>
            <a:normAutofit/>
          </a:bodyPr>
          <a:lstStyle/>
          <a:p>
            <a:pPr fontAlgn="base"/>
            <a:r>
              <a:rPr lang="en-US" sz="2000" b="1" u="sng" dirty="0"/>
              <a:t>Shaping the research agenda and stimulating the generation,</a:t>
            </a:r>
          </a:p>
          <a:p>
            <a:pPr fontAlgn="base"/>
            <a:r>
              <a:rPr lang="en-US" sz="2000" b="1" u="sng" dirty="0"/>
              <a:t>translation and dissemination of valuable knowledge.</a:t>
            </a:r>
          </a:p>
          <a:p>
            <a:pPr fontAlgn="base"/>
            <a:r>
              <a:rPr lang="en-US" sz="2000" dirty="0"/>
              <a:t>What does this look like?</a:t>
            </a:r>
          </a:p>
          <a:p>
            <a:pPr fontAlgn="base">
              <a:buFont typeface="Wingdings" panose="05000000000000000000" pitchFamily="2" charset="2"/>
              <a:buChar char="v"/>
            </a:pPr>
            <a:r>
              <a:rPr lang="en-US" sz="2000" dirty="0"/>
              <a:t>When WHO uses research to learn valuable health information, they then make it available to leadership and health professionals around the world. </a:t>
            </a:r>
          </a:p>
          <a:p>
            <a:pPr fontAlgn="base">
              <a:buFont typeface="Wingdings" panose="05000000000000000000" pitchFamily="2" charset="2"/>
              <a:buChar char="v"/>
            </a:pPr>
            <a:r>
              <a:rPr lang="en-US" sz="2000" dirty="0"/>
              <a:t>To avoid unnecessary duplication of effort and to make sure that all important questions are being studied, research coordination on a global level is important. To that end, the International EMF Project, in collaboration with major national and multinational research funding institutions, has been providing such an umbrella for worldwide coordination and exchange of information about planned and ongoing projects.</a:t>
            </a:r>
          </a:p>
          <a:p>
            <a:pPr fontAlgn="base"/>
            <a:endParaRPr lang="en-US" dirty="0"/>
          </a:p>
        </p:txBody>
      </p:sp>
      <p:sp>
        <p:nvSpPr>
          <p:cNvPr id="4" name="TextBox 3">
            <a:extLst>
              <a:ext uri="{FF2B5EF4-FFF2-40B4-BE49-F238E27FC236}">
                <a16:creationId xmlns:a16="http://schemas.microsoft.com/office/drawing/2014/main" id="{4F59C532-D39B-497C-8D07-10AD3F857E2E}"/>
              </a:ext>
            </a:extLst>
          </p:cNvPr>
          <p:cNvSpPr txBox="1"/>
          <p:nvPr/>
        </p:nvSpPr>
        <p:spPr>
          <a:xfrm>
            <a:off x="812105" y="5333988"/>
            <a:ext cx="10355767" cy="1200329"/>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dirty="0"/>
              <a:t>COVID 19</a:t>
            </a:r>
          </a:p>
          <a:p>
            <a:r>
              <a:rPr lang="en-US" dirty="0"/>
              <a:t>“WHO is bringing the world’s scientists and global health professionals together to accelerate the research and development process, and develop new norms and standards to contain the spread of the coronavirus pandemic and help care for those affected.”</a:t>
            </a:r>
          </a:p>
        </p:txBody>
      </p:sp>
      <p:sp>
        <p:nvSpPr>
          <p:cNvPr id="5" name="TextBox 4">
            <a:extLst>
              <a:ext uri="{FF2B5EF4-FFF2-40B4-BE49-F238E27FC236}">
                <a16:creationId xmlns:a16="http://schemas.microsoft.com/office/drawing/2014/main" id="{A21C8C1E-DB7C-47E6-9644-37B4CE5AA9D5}"/>
              </a:ext>
            </a:extLst>
          </p:cNvPr>
          <p:cNvSpPr txBox="1"/>
          <p:nvPr/>
        </p:nvSpPr>
        <p:spPr>
          <a:xfrm>
            <a:off x="5638800" y="2969941"/>
            <a:ext cx="914400" cy="914400"/>
          </a:xfrm>
          <a:prstGeom prst="rect">
            <a:avLst/>
          </a:prstGeom>
          <a:noFill/>
        </p:spPr>
        <p:txBody>
          <a:bodyPr wrap="square" rtlCol="0">
            <a:spAutoFit/>
          </a:bodyPr>
          <a:lstStyle/>
          <a:p>
            <a:endParaRPr lang="en-AU" dirty="0"/>
          </a:p>
        </p:txBody>
      </p:sp>
      <p:sp>
        <p:nvSpPr>
          <p:cNvPr id="6" name="TextBox 5">
            <a:extLst>
              <a:ext uri="{FF2B5EF4-FFF2-40B4-BE49-F238E27FC236}">
                <a16:creationId xmlns:a16="http://schemas.microsoft.com/office/drawing/2014/main" id="{4B4FB509-3E7D-4ADD-BDCF-13C6A02C82E0}"/>
              </a:ext>
            </a:extLst>
          </p:cNvPr>
          <p:cNvSpPr txBox="1"/>
          <p:nvPr/>
        </p:nvSpPr>
        <p:spPr>
          <a:xfrm>
            <a:off x="9456236" y="854755"/>
            <a:ext cx="2081560" cy="2031325"/>
          </a:xfrm>
          <a:prstGeom prst="rect">
            <a:avLst/>
          </a:prstGeom>
          <a:noFill/>
        </p:spPr>
        <p:txBody>
          <a:bodyPr wrap="square" rtlCol="0">
            <a:spAutoFit/>
          </a:bodyPr>
          <a:lstStyle/>
          <a:p>
            <a:pPr fontAlgn="base"/>
            <a:r>
              <a:rPr lang="en-US" dirty="0"/>
              <a:t>Dissemination definition: “the act of spreading something, especially information, widely; circulation.”</a:t>
            </a:r>
          </a:p>
        </p:txBody>
      </p:sp>
    </p:spTree>
    <p:extLst>
      <p:ext uri="{BB962C8B-B14F-4D97-AF65-F5344CB8AC3E}">
        <p14:creationId xmlns:p14="http://schemas.microsoft.com/office/powerpoint/2010/main" val="348809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practical examples of the role of the world health organisation…</a:t>
            </a:r>
          </a:p>
        </p:txBody>
      </p:sp>
      <p:sp>
        <p:nvSpPr>
          <p:cNvPr id="3" name="Content Placeholder 2"/>
          <p:cNvSpPr>
            <a:spLocks noGrp="1"/>
          </p:cNvSpPr>
          <p:nvPr>
            <p:ph idx="1"/>
          </p:nvPr>
        </p:nvSpPr>
        <p:spPr>
          <a:xfrm>
            <a:off x="1024128" y="1925053"/>
            <a:ext cx="9720073" cy="4384307"/>
          </a:xfrm>
        </p:spPr>
        <p:txBody>
          <a:bodyPr>
            <a:normAutofit fontScale="92500" lnSpcReduction="10000"/>
          </a:bodyPr>
          <a:lstStyle/>
          <a:p>
            <a:pPr>
              <a:buFont typeface="Wingdings" charset="2"/>
              <a:buChar char="v"/>
            </a:pPr>
            <a:r>
              <a:rPr lang="en-US" dirty="0"/>
              <a:t>Increase access to safe, effective, quality medicines and diagnostics.</a:t>
            </a:r>
          </a:p>
          <a:p>
            <a:pPr>
              <a:buFont typeface="Wingdings" charset="2"/>
              <a:buChar char="v"/>
            </a:pPr>
            <a:r>
              <a:rPr lang="en-US" dirty="0"/>
              <a:t>Prevent people from falling into poverty because they have to pay for healthcare themselves.</a:t>
            </a:r>
          </a:p>
          <a:p>
            <a:pPr>
              <a:buFont typeface="Wingdings" charset="2"/>
              <a:buChar char="v"/>
            </a:pPr>
            <a:r>
              <a:rPr lang="en-US" dirty="0"/>
              <a:t>Develop strategies to address critical shortages of health workers (like providing training).</a:t>
            </a:r>
          </a:p>
          <a:p>
            <a:pPr>
              <a:buFont typeface="Wingdings" charset="2"/>
              <a:buChar char="v"/>
            </a:pPr>
            <a:r>
              <a:rPr lang="en-US" dirty="0"/>
              <a:t>Improve the availability, quality and analysis of health information. </a:t>
            </a:r>
          </a:p>
          <a:p>
            <a:pPr>
              <a:buFont typeface="Wingdings" charset="2"/>
              <a:buChar char="v"/>
            </a:pPr>
            <a:r>
              <a:rPr lang="en-US" dirty="0"/>
              <a:t>Working with partners to ensure children receive healthcare. </a:t>
            </a:r>
          </a:p>
          <a:p>
            <a:pPr>
              <a:buFont typeface="Wingdings" charset="2"/>
              <a:buChar char="v"/>
            </a:pPr>
            <a:r>
              <a:rPr lang="en-US" dirty="0"/>
              <a:t>Continue to provide immunisations against preventable diseases. </a:t>
            </a:r>
          </a:p>
          <a:p>
            <a:pPr>
              <a:buFont typeface="Wingdings" charset="2"/>
              <a:buChar char="v"/>
            </a:pPr>
            <a:r>
              <a:rPr lang="en-US" dirty="0"/>
              <a:t>Assess children's growth according to a global standard to identify malnutrition and intervene appropriately. </a:t>
            </a:r>
          </a:p>
          <a:p>
            <a:pPr>
              <a:buFont typeface="Wingdings" charset="2"/>
              <a:buChar char="v"/>
            </a:pPr>
            <a:r>
              <a:rPr lang="en-US" dirty="0"/>
              <a:t>Improve antenatal and postnatal care for all mothers and babies. </a:t>
            </a:r>
          </a:p>
          <a:p>
            <a:pPr>
              <a:buFont typeface="Wingdings" charset="2"/>
              <a:buChar char="v"/>
            </a:pPr>
            <a:r>
              <a:rPr lang="en-US" dirty="0"/>
              <a:t>Increase access to sexual reproductive health services. </a:t>
            </a:r>
          </a:p>
        </p:txBody>
      </p:sp>
    </p:spTree>
    <p:extLst>
      <p:ext uri="{BB962C8B-B14F-4D97-AF65-F5344CB8AC3E}">
        <p14:creationId xmlns:p14="http://schemas.microsoft.com/office/powerpoint/2010/main" val="19811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does the world health organization work with? (partnerships)</a:t>
            </a:r>
          </a:p>
        </p:txBody>
      </p:sp>
      <p:sp>
        <p:nvSpPr>
          <p:cNvPr id="3" name="Content Placeholder 2"/>
          <p:cNvSpPr>
            <a:spLocks noGrp="1"/>
          </p:cNvSpPr>
          <p:nvPr>
            <p:ph idx="1"/>
          </p:nvPr>
        </p:nvSpPr>
        <p:spPr/>
        <p:txBody>
          <a:bodyPr/>
          <a:lstStyle/>
          <a:p>
            <a:r>
              <a:rPr lang="en-US" dirty="0"/>
              <a:t>Organisations such as:</a:t>
            </a:r>
          </a:p>
          <a:p>
            <a:pPr>
              <a:buFont typeface="Wingdings" charset="2"/>
              <a:buChar char="v"/>
            </a:pPr>
            <a:r>
              <a:rPr lang="en-US" dirty="0"/>
              <a:t>United Nations Children Fund (UNICEF)</a:t>
            </a:r>
          </a:p>
          <a:p>
            <a:pPr>
              <a:buFont typeface="Wingdings" charset="2"/>
              <a:buChar char="v"/>
            </a:pPr>
            <a:r>
              <a:rPr lang="en-US" dirty="0"/>
              <a:t>Global Fund for AIDS</a:t>
            </a:r>
          </a:p>
          <a:p>
            <a:pPr>
              <a:buFont typeface="Wingdings" charset="2"/>
              <a:buChar char="v"/>
            </a:pPr>
            <a:r>
              <a:rPr lang="en-US" dirty="0"/>
              <a:t>Oxfam</a:t>
            </a:r>
          </a:p>
          <a:p>
            <a:pPr>
              <a:buFont typeface="Wingdings" charset="2"/>
              <a:buChar char="v"/>
            </a:pPr>
            <a:r>
              <a:rPr lang="en-US" dirty="0"/>
              <a:t>Medecins Sans Frontieres (Doctors without Borders)</a:t>
            </a:r>
          </a:p>
          <a:p>
            <a:pPr>
              <a:buFont typeface="Wingdings" charset="2"/>
              <a:buChar char="v"/>
            </a:pPr>
            <a:endParaRPr lang="en-US" dirty="0"/>
          </a:p>
          <a:p>
            <a:pPr>
              <a:buFont typeface="Wingdings" charset="2"/>
              <a:buChar char="v"/>
            </a:pPr>
            <a:endParaRPr lang="en-US" dirty="0"/>
          </a:p>
          <a:p>
            <a:pPr>
              <a:buFont typeface="Wingdings" charset="2"/>
              <a:buChar char="v"/>
            </a:pPr>
            <a:endParaRPr lang="en-US" dirty="0"/>
          </a:p>
        </p:txBody>
      </p:sp>
    </p:spTree>
    <p:extLst>
      <p:ext uri="{BB962C8B-B14F-4D97-AF65-F5344CB8AC3E}">
        <p14:creationId xmlns:p14="http://schemas.microsoft.com/office/powerpoint/2010/main" val="323092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1575" y="418247"/>
            <a:ext cx="8396539" cy="1631216"/>
          </a:xfrm>
          <a:prstGeom prst="rect">
            <a:avLst/>
          </a:prstGeom>
          <a:noFill/>
        </p:spPr>
        <p:txBody>
          <a:bodyPr wrap="square" rtlCol="0">
            <a:spAutoFit/>
          </a:bodyPr>
          <a:lstStyle/>
          <a:p>
            <a:r>
              <a:rPr lang="en-US" sz="2000" dirty="0"/>
              <a:t>Example: Medecins Sans Frontieres </a:t>
            </a:r>
          </a:p>
          <a:p>
            <a:endParaRPr lang="en-US" sz="2000" dirty="0"/>
          </a:p>
          <a:p>
            <a:r>
              <a:rPr lang="en-US" sz="2000" dirty="0"/>
              <a:t>Cholera Outbreak Treatment Centre</a:t>
            </a:r>
          </a:p>
          <a:p>
            <a:r>
              <a:rPr lang="en-US" sz="2000" dirty="0"/>
              <a:t> </a:t>
            </a:r>
            <a:r>
              <a:rPr lang="en-US" sz="2000" dirty="0">
                <a:hlinkClick r:id="rId2"/>
              </a:rPr>
              <a:t>http://ctc.msf.org/layout/en</a:t>
            </a:r>
            <a:endParaRPr lang="en-US" sz="2000" dirty="0"/>
          </a:p>
          <a:p>
            <a:r>
              <a:rPr lang="en-US" sz="20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102" y="2238378"/>
            <a:ext cx="3351210" cy="335121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28" y="2049463"/>
            <a:ext cx="3911600" cy="3911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5486" y="2238378"/>
            <a:ext cx="3289300" cy="3289300"/>
          </a:xfrm>
          <a:prstGeom prst="rect">
            <a:avLst/>
          </a:prstGeom>
        </p:spPr>
      </p:pic>
    </p:spTree>
    <p:extLst>
      <p:ext uri="{BB962C8B-B14F-4D97-AF65-F5344CB8AC3E}">
        <p14:creationId xmlns:p14="http://schemas.microsoft.com/office/powerpoint/2010/main" val="110753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375" y="1091406"/>
            <a:ext cx="4675188" cy="46751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49" y="1091406"/>
            <a:ext cx="4689475" cy="4689475"/>
          </a:xfrm>
          <a:prstGeom prst="rect">
            <a:avLst/>
          </a:prstGeom>
        </p:spPr>
      </p:pic>
    </p:spTree>
    <p:extLst>
      <p:ext uri="{BB962C8B-B14F-4D97-AF65-F5344CB8AC3E}">
        <p14:creationId xmlns:p14="http://schemas.microsoft.com/office/powerpoint/2010/main" val="2898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issues example:</a:t>
            </a:r>
          </a:p>
        </p:txBody>
      </p:sp>
      <p:sp>
        <p:nvSpPr>
          <p:cNvPr id="3" name="Content Placeholder 2"/>
          <p:cNvSpPr>
            <a:spLocks noGrp="1"/>
          </p:cNvSpPr>
          <p:nvPr>
            <p:ph idx="1"/>
          </p:nvPr>
        </p:nvSpPr>
        <p:spPr/>
        <p:txBody>
          <a:bodyPr>
            <a:normAutofit lnSpcReduction="10000"/>
          </a:bodyPr>
          <a:lstStyle/>
          <a:p>
            <a:r>
              <a:rPr lang="en-US" dirty="0"/>
              <a:t>Evidence suggests that health promotion campaigns that are “GAINED-FRAMED” are more likely to result in participation in preventive strategies than campaigns that are “LOSS-FRAMED”. </a:t>
            </a:r>
          </a:p>
          <a:p>
            <a:r>
              <a:rPr lang="en-US" dirty="0"/>
              <a:t>“Slow down and enjoy the ride” vs “speeding kills”</a:t>
            </a:r>
          </a:p>
          <a:p>
            <a:r>
              <a:rPr lang="en-US" dirty="0"/>
              <a:t>Another example? </a:t>
            </a:r>
          </a:p>
          <a:p>
            <a:r>
              <a:rPr lang="en-US" dirty="0"/>
              <a:t>“Do you think that Indigenous Australians should experience the same life expectancy as majority of Australians?”</a:t>
            </a:r>
          </a:p>
          <a:p>
            <a:r>
              <a:rPr lang="en-US" dirty="0"/>
              <a:t>vs</a:t>
            </a:r>
          </a:p>
          <a:p>
            <a:r>
              <a:rPr lang="en-US" dirty="0"/>
              <a:t>“Do you think that the Australian government should spend billions of taxpayers dollars on Indigenous Health programs to help bring their life expectancy in line with the majority of Australians life expectancy?</a:t>
            </a:r>
          </a:p>
          <a:p>
            <a:endParaRPr lang="en-US" dirty="0"/>
          </a:p>
          <a:p>
            <a:endParaRPr lang="en-US" dirty="0"/>
          </a:p>
          <a:p>
            <a:endParaRPr lang="en-US" dirty="0"/>
          </a:p>
        </p:txBody>
      </p:sp>
    </p:spTree>
    <p:extLst>
      <p:ext uri="{BB962C8B-B14F-4D97-AF65-F5344CB8AC3E}">
        <p14:creationId xmlns:p14="http://schemas.microsoft.com/office/powerpoint/2010/main" val="195036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Lockhart, E. (2015) Health Studies Year 12 ATAR. </a:t>
            </a:r>
          </a:p>
          <a:p>
            <a:r>
              <a:rPr lang="en-US" dirty="0">
                <a:hlinkClick r:id="rId2"/>
              </a:rPr>
              <a:t>World Health Organisation:</a:t>
            </a:r>
          </a:p>
          <a:p>
            <a:r>
              <a:rPr lang="en-US" dirty="0">
                <a:hlinkClick r:id="rId2"/>
              </a:rPr>
              <a:t>http://www.who.int</a:t>
            </a:r>
            <a:endParaRPr lang="en-US" dirty="0"/>
          </a:p>
          <a:p>
            <a:endParaRPr lang="en-US" u="sng" dirty="0">
              <a:hlinkClick r:id="rId3"/>
            </a:endParaRPr>
          </a:p>
          <a:p>
            <a:r>
              <a:rPr lang="en-US" u="sng" dirty="0">
                <a:hlinkClick r:id="rId3"/>
              </a:rPr>
              <a:t>Medecins Sans Frontieres:</a:t>
            </a:r>
          </a:p>
          <a:p>
            <a:r>
              <a:rPr lang="en-US" dirty="0">
                <a:hlinkClick r:id="rId3"/>
              </a:rPr>
              <a:t>http://ctc.msf.org/layout/en</a:t>
            </a:r>
            <a:endParaRPr lang="en-US" dirty="0"/>
          </a:p>
          <a:p>
            <a:endParaRPr lang="en-US" dirty="0"/>
          </a:p>
          <a:p>
            <a:r>
              <a:rPr lang="en-US" dirty="0"/>
              <a:t>The Twelfth General </a:t>
            </a:r>
            <a:r>
              <a:rPr lang="en-US" dirty="0" err="1"/>
              <a:t>Programme</a:t>
            </a:r>
            <a:r>
              <a:rPr lang="en-US" dirty="0"/>
              <a:t> of Work, WHO</a:t>
            </a:r>
          </a:p>
          <a:p>
            <a:r>
              <a:rPr lang="en-AU" dirty="0">
                <a:hlinkClick r:id="rId4"/>
              </a:rPr>
              <a:t>https://apps.who.int/iris/bitstream/handle/10665/112792/GPW_2014-2019_eng.pdf;jsessionid=4C54C37142281DDAE46BD227CCC8E074?sequence=1</a:t>
            </a:r>
            <a:endParaRPr lang="en-US" dirty="0"/>
          </a:p>
          <a:p>
            <a:endParaRPr lang="en-US" dirty="0"/>
          </a:p>
        </p:txBody>
      </p:sp>
    </p:spTree>
    <p:extLst>
      <p:ext uri="{BB962C8B-B14F-4D97-AF65-F5344CB8AC3E}">
        <p14:creationId xmlns:p14="http://schemas.microsoft.com/office/powerpoint/2010/main" val="7541475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Australia’s Aid Program</a:t>
            </a:r>
          </a:p>
        </p:txBody>
      </p:sp>
      <p:sp>
        <p:nvSpPr>
          <p:cNvPr id="3" name="Subtitle 2"/>
          <p:cNvSpPr>
            <a:spLocks noGrp="1"/>
          </p:cNvSpPr>
          <p:nvPr>
            <p:ph type="subTitle" idx="1"/>
          </p:nvPr>
        </p:nvSpPr>
        <p:spPr/>
        <p:txBody>
          <a:bodyPr>
            <a:normAutofit/>
          </a:bodyPr>
          <a:lstStyle/>
          <a:p>
            <a:r>
              <a:rPr lang="en-US" sz="2200" dirty="0"/>
              <a:t>Term 3</a:t>
            </a:r>
          </a:p>
          <a:p>
            <a:r>
              <a:rPr lang="en-US" sz="2200" dirty="0"/>
              <a:t>Week 6</a:t>
            </a:r>
          </a:p>
        </p:txBody>
      </p:sp>
    </p:spTree>
    <p:extLst>
      <p:ext uri="{BB962C8B-B14F-4D97-AF65-F5344CB8AC3E}">
        <p14:creationId xmlns:p14="http://schemas.microsoft.com/office/powerpoint/2010/main" val="5099596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Investment Priorities of Australia’s Aid program, how and why Australia provides aid in the following:</a:t>
            </a:r>
          </a:p>
          <a:p>
            <a:pPr lvl="0">
              <a:buFont typeface="Arial" panose="020B0604020202020204" pitchFamily="34" charset="0"/>
              <a:buChar char="•"/>
            </a:pPr>
            <a:r>
              <a:rPr lang="en-AU" dirty="0"/>
              <a:t> Humanitarian policy and partnerships</a:t>
            </a:r>
          </a:p>
          <a:p>
            <a:pPr lvl="0">
              <a:buFont typeface="Arial" panose="020B0604020202020204" pitchFamily="34" charset="0"/>
              <a:buChar char="•"/>
            </a:pPr>
            <a:r>
              <a:rPr lang="en-AU" dirty="0"/>
              <a:t> Education and Health</a:t>
            </a:r>
          </a:p>
          <a:p>
            <a:pPr lvl="0">
              <a:buFont typeface="Arial" panose="020B0604020202020204" pitchFamily="34" charset="0"/>
              <a:buChar char="•"/>
            </a:pPr>
            <a:r>
              <a:rPr lang="en-AU" dirty="0"/>
              <a:t> Gender Equality and empowering women and girls</a:t>
            </a:r>
          </a:p>
          <a:p>
            <a:pPr marL="0" lvl="0" indent="0">
              <a:buNone/>
            </a:pPr>
            <a:endParaRPr lang="en-AU" dirty="0"/>
          </a:p>
          <a:p>
            <a:endParaRPr lang="en-US" dirty="0"/>
          </a:p>
        </p:txBody>
      </p:sp>
    </p:spTree>
    <p:extLst>
      <p:ext uri="{BB962C8B-B14F-4D97-AF65-F5344CB8AC3E}">
        <p14:creationId xmlns:p14="http://schemas.microsoft.com/office/powerpoint/2010/main" val="224172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Australia’s aid program:</a:t>
            </a:r>
          </a:p>
        </p:txBody>
      </p:sp>
      <p:sp>
        <p:nvSpPr>
          <p:cNvPr id="3" name="Content Placeholder 2"/>
          <p:cNvSpPr>
            <a:spLocks noGrp="1"/>
          </p:cNvSpPr>
          <p:nvPr>
            <p:ph idx="1"/>
          </p:nvPr>
        </p:nvSpPr>
        <p:spPr>
          <a:xfrm>
            <a:off x="771368" y="2045689"/>
            <a:ext cx="7309550" cy="4227095"/>
          </a:xfrm>
        </p:spPr>
        <p:txBody>
          <a:bodyPr>
            <a:normAutofit fontScale="92500" lnSpcReduction="10000"/>
          </a:bodyPr>
          <a:lstStyle/>
          <a:p>
            <a:r>
              <a:rPr lang="en-US" sz="2400" b="1" u="sng" dirty="0"/>
              <a:t>“The purpose of the aid program is to promote Australia’s national interests by contributing to sustainable economic growth and poverty reduction.”</a:t>
            </a:r>
          </a:p>
          <a:p>
            <a:r>
              <a:rPr lang="en-US" dirty="0"/>
              <a:t>-Australian Government (Department of Foreign Affairs and Trade) 2018</a:t>
            </a:r>
          </a:p>
          <a:p>
            <a:endParaRPr lang="en-US" dirty="0"/>
          </a:p>
          <a:p>
            <a:r>
              <a:rPr lang="en-US" dirty="0"/>
              <a:t>There is a focus on two development outcomes: </a:t>
            </a:r>
            <a:r>
              <a:rPr lang="en-US" b="1" dirty="0"/>
              <a:t>supporting private sector development</a:t>
            </a:r>
            <a:r>
              <a:rPr lang="en-US" dirty="0"/>
              <a:t> and </a:t>
            </a:r>
            <a:r>
              <a:rPr lang="en-US" b="1" dirty="0"/>
              <a:t>strengthening human development</a:t>
            </a:r>
            <a:r>
              <a:rPr lang="en-US" dirty="0"/>
              <a:t>.</a:t>
            </a:r>
          </a:p>
          <a:p>
            <a:r>
              <a:rPr lang="en-AU" dirty="0"/>
              <a:t>PLEASE NOTE: it is sometimes referred to as the </a:t>
            </a:r>
            <a:r>
              <a:rPr lang="en-AU" dirty="0" err="1"/>
              <a:t>AUSaid</a:t>
            </a:r>
            <a:r>
              <a:rPr lang="en-AU" dirty="0"/>
              <a:t> program. (In older documents)</a:t>
            </a:r>
            <a:endParaRPr lang="en-US" dirty="0"/>
          </a:p>
          <a:p>
            <a:pPr algn="r"/>
            <a:endParaRPr lang="en-US" dirty="0"/>
          </a:p>
          <a:p>
            <a:pPr algn="r"/>
            <a:r>
              <a:rPr lang="en-US" dirty="0"/>
              <a:t>Let</a:t>
            </a:r>
            <a:r>
              <a:rPr lang="mr-IN" dirty="0"/>
              <a:t>’</a:t>
            </a:r>
            <a:r>
              <a:rPr lang="en-US" dirty="0"/>
              <a:t>s take a look at the Strategic Framework: </a:t>
            </a:r>
          </a:p>
        </p:txBody>
      </p:sp>
      <p:sp>
        <p:nvSpPr>
          <p:cNvPr id="4" name="Arrow: Left 3">
            <a:extLst>
              <a:ext uri="{FF2B5EF4-FFF2-40B4-BE49-F238E27FC236}">
                <a16:creationId xmlns:a16="http://schemas.microsoft.com/office/drawing/2014/main" id="{3F491516-BD73-4D89-BBD6-C7E21CE1A937}"/>
              </a:ext>
            </a:extLst>
          </p:cNvPr>
          <p:cNvSpPr/>
          <p:nvPr/>
        </p:nvSpPr>
        <p:spPr>
          <a:xfrm>
            <a:off x="8179343" y="1613210"/>
            <a:ext cx="3655817" cy="26539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208B55F-66E1-4437-B55C-5921EEA00A07}"/>
              </a:ext>
            </a:extLst>
          </p:cNvPr>
          <p:cNvSpPr txBox="1"/>
          <p:nvPr/>
        </p:nvSpPr>
        <p:spPr>
          <a:xfrm>
            <a:off x="9077093" y="2319454"/>
            <a:ext cx="2758067" cy="1200329"/>
          </a:xfrm>
          <a:prstGeom prst="rect">
            <a:avLst/>
          </a:prstGeom>
          <a:noFill/>
        </p:spPr>
        <p:txBody>
          <a:bodyPr wrap="square" rtlCol="0">
            <a:spAutoFit/>
          </a:bodyPr>
          <a:lstStyle/>
          <a:p>
            <a:r>
              <a:rPr lang="en-US" sz="2400" b="1" dirty="0">
                <a:solidFill>
                  <a:schemeClr val="bg1"/>
                </a:solidFill>
              </a:rPr>
              <a:t>YOU MUST KNOW THIS WORD-FOR- WORD</a:t>
            </a:r>
            <a:endParaRPr lang="en-AU" sz="2400" b="1" dirty="0">
              <a:solidFill>
                <a:schemeClr val="bg1"/>
              </a:solidFill>
            </a:endParaRPr>
          </a:p>
        </p:txBody>
      </p:sp>
    </p:spTree>
    <p:extLst>
      <p:ext uri="{BB962C8B-B14F-4D97-AF65-F5344CB8AC3E}">
        <p14:creationId xmlns:p14="http://schemas.microsoft.com/office/powerpoint/2010/main" val="42312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6117"/>
            <a:ext cx="11162711" cy="6653226"/>
          </a:xfrm>
          <a:prstGeom prst="rect">
            <a:avLst/>
          </a:prstGeom>
        </p:spPr>
      </p:pic>
      <p:sp>
        <p:nvSpPr>
          <p:cNvPr id="3" name="TextBox 2"/>
          <p:cNvSpPr txBox="1"/>
          <p:nvPr/>
        </p:nvSpPr>
        <p:spPr>
          <a:xfrm>
            <a:off x="449179" y="417095"/>
            <a:ext cx="2486526" cy="2031325"/>
          </a:xfrm>
          <a:prstGeom prst="rect">
            <a:avLst/>
          </a:prstGeom>
          <a:noFill/>
        </p:spPr>
        <p:txBody>
          <a:bodyPr wrap="square" rtlCol="0">
            <a:spAutoFit/>
          </a:bodyPr>
          <a:lstStyle/>
          <a:p>
            <a:r>
              <a:rPr lang="en-US" dirty="0">
                <a:solidFill>
                  <a:srgbClr val="C00000"/>
                </a:solidFill>
              </a:rPr>
              <a:t>Figure 1: The strategic framework for the aid program: promoting prosperity, reducing poverty and enhancing stability</a:t>
            </a:r>
          </a:p>
          <a:p>
            <a:endParaRPr lang="en-US" dirty="0"/>
          </a:p>
        </p:txBody>
      </p:sp>
      <p:cxnSp>
        <p:nvCxnSpPr>
          <p:cNvPr id="5" name="Straight Arrow Connector 4">
            <a:extLst>
              <a:ext uri="{FF2B5EF4-FFF2-40B4-BE49-F238E27FC236}">
                <a16:creationId xmlns:a16="http://schemas.microsoft.com/office/drawing/2014/main" id="{802161F7-C3B1-4287-AFAA-2BBF1C991152}"/>
              </a:ext>
            </a:extLst>
          </p:cNvPr>
          <p:cNvCxnSpPr/>
          <p:nvPr/>
        </p:nvCxnSpPr>
        <p:spPr>
          <a:xfrm flipV="1">
            <a:off x="1628078" y="2646556"/>
            <a:ext cx="1100254" cy="1025912"/>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90AFEB9-C38F-4010-9B10-4FAD2A5C5E1F}"/>
              </a:ext>
            </a:extLst>
          </p:cNvPr>
          <p:cNvCxnSpPr>
            <a:cxnSpLocks/>
          </p:cNvCxnSpPr>
          <p:nvPr/>
        </p:nvCxnSpPr>
        <p:spPr>
          <a:xfrm flipV="1">
            <a:off x="3419707" y="2604876"/>
            <a:ext cx="425678" cy="1115914"/>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AA919BC-3D36-490B-A4AE-BA2213E121ED}"/>
              </a:ext>
            </a:extLst>
          </p:cNvPr>
          <p:cNvCxnSpPr>
            <a:cxnSpLocks/>
          </p:cNvCxnSpPr>
          <p:nvPr/>
        </p:nvCxnSpPr>
        <p:spPr>
          <a:xfrm flipH="1" flipV="1">
            <a:off x="5023919" y="2694878"/>
            <a:ext cx="185163" cy="1025912"/>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7B5ABC-DDC1-4481-92A1-933ED9A00B9B}"/>
              </a:ext>
            </a:extLst>
          </p:cNvPr>
          <p:cNvCxnSpPr>
            <a:cxnSpLocks/>
          </p:cNvCxnSpPr>
          <p:nvPr/>
        </p:nvCxnSpPr>
        <p:spPr>
          <a:xfrm flipH="1" flipV="1">
            <a:off x="9438237" y="2448420"/>
            <a:ext cx="1347186" cy="1376448"/>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CCD31F7-3065-4A1B-BDBE-2EB7E81F3977}"/>
              </a:ext>
            </a:extLst>
          </p:cNvPr>
          <p:cNvCxnSpPr>
            <a:cxnSpLocks/>
          </p:cNvCxnSpPr>
          <p:nvPr/>
        </p:nvCxnSpPr>
        <p:spPr>
          <a:xfrm flipV="1">
            <a:off x="7330068" y="2590800"/>
            <a:ext cx="572430" cy="1234068"/>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7824E5-0EDA-4F34-96C9-FD54EA080D41}"/>
              </a:ext>
            </a:extLst>
          </p:cNvPr>
          <p:cNvCxnSpPr>
            <a:cxnSpLocks/>
          </p:cNvCxnSpPr>
          <p:nvPr/>
        </p:nvCxnSpPr>
        <p:spPr>
          <a:xfrm flipH="1" flipV="1">
            <a:off x="8772720" y="2548054"/>
            <a:ext cx="100360" cy="1221972"/>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D15E-6851-445C-9456-885FD58736FD}"/>
              </a:ext>
            </a:extLst>
          </p:cNvPr>
          <p:cNvSpPr>
            <a:spLocks noGrp="1"/>
          </p:cNvSpPr>
          <p:nvPr>
            <p:ph type="title"/>
          </p:nvPr>
        </p:nvSpPr>
        <p:spPr>
          <a:xfrm>
            <a:off x="1024128" y="585216"/>
            <a:ext cx="9720072" cy="864443"/>
          </a:xfrm>
        </p:spPr>
        <p:txBody>
          <a:bodyPr/>
          <a:lstStyle/>
          <a:p>
            <a:r>
              <a:rPr lang="en-US" dirty="0"/>
              <a:t>“Private sector Development”</a:t>
            </a:r>
            <a:endParaRPr lang="en-AU" dirty="0"/>
          </a:p>
        </p:txBody>
      </p:sp>
      <p:sp>
        <p:nvSpPr>
          <p:cNvPr id="3" name="Content Placeholder 2">
            <a:extLst>
              <a:ext uri="{FF2B5EF4-FFF2-40B4-BE49-F238E27FC236}">
                <a16:creationId xmlns:a16="http://schemas.microsoft.com/office/drawing/2014/main" id="{68CE5B90-C4A0-49C0-AB31-2F99A32C9819}"/>
              </a:ext>
            </a:extLst>
          </p:cNvPr>
          <p:cNvSpPr>
            <a:spLocks noGrp="1"/>
          </p:cNvSpPr>
          <p:nvPr>
            <p:ph idx="1"/>
          </p:nvPr>
        </p:nvSpPr>
        <p:spPr>
          <a:xfrm>
            <a:off x="1024128" y="1717288"/>
            <a:ext cx="10506233" cy="4810629"/>
          </a:xfrm>
        </p:spPr>
        <p:txBody>
          <a:bodyPr>
            <a:normAutofit lnSpcReduction="10000"/>
          </a:bodyPr>
          <a:lstStyle/>
          <a:p>
            <a:r>
              <a:rPr lang="en-US" i="1" dirty="0"/>
              <a:t>“Australia's aid policy framework reflects an increasing focus on the private sector: as the source of economic growth, incomes and jobs; and as a partner with whom we can work to achieve faster and more sustainable development outcomes. Private sector development refers to DFAT’s work to support the growth of the private sector in developing countries.”</a:t>
            </a:r>
          </a:p>
          <a:p>
            <a:r>
              <a:rPr lang="en-US" b="1" dirty="0"/>
              <a:t>Building better business and investment environments:</a:t>
            </a:r>
            <a:r>
              <a:rPr lang="en-US" dirty="0"/>
              <a:t> For example, reform of business registration processes, contracting laws, customs and trade regulation, enabling access to finance, and supporting the provision of essential hard and soft infrastructure.</a:t>
            </a:r>
          </a:p>
          <a:p>
            <a:r>
              <a:rPr lang="en-US" b="1" dirty="0"/>
              <a:t>Supporting growth in specific markets:</a:t>
            </a:r>
            <a:r>
              <a:rPr lang="en-US" dirty="0"/>
              <a:t> For example, facilitating new business opportunities and removing barriers to efficient market operation, creating market incentives, improving the functioning of value and supply chains, supporting provision of key economic infrastructure through technical expertise and risk management, and providing anchor funding for market builders.</a:t>
            </a:r>
          </a:p>
          <a:p>
            <a:r>
              <a:rPr lang="en-US" b="1" dirty="0" err="1"/>
              <a:t>Maximising</a:t>
            </a:r>
            <a:r>
              <a:rPr lang="en-US" b="1" dirty="0"/>
              <a:t> the development impact of businesses:</a:t>
            </a:r>
            <a:r>
              <a:rPr lang="en-US" dirty="0"/>
              <a:t> For example, partnering with businesses to implement business models that serve the poor as consumers, producers or employees. (DFAT)</a:t>
            </a:r>
          </a:p>
          <a:p>
            <a:endParaRPr lang="en-AU" dirty="0"/>
          </a:p>
        </p:txBody>
      </p:sp>
    </p:spTree>
    <p:extLst>
      <p:ext uri="{BB962C8B-B14F-4D97-AF65-F5344CB8AC3E}">
        <p14:creationId xmlns:p14="http://schemas.microsoft.com/office/powerpoint/2010/main" val="316620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6FD3-167B-443B-84E7-89F2CF8296DE}"/>
              </a:ext>
            </a:extLst>
          </p:cNvPr>
          <p:cNvSpPr>
            <a:spLocks noGrp="1"/>
          </p:cNvSpPr>
          <p:nvPr>
            <p:ph type="title"/>
          </p:nvPr>
        </p:nvSpPr>
        <p:spPr>
          <a:xfrm>
            <a:off x="912616" y="347324"/>
            <a:ext cx="9720072" cy="1499616"/>
          </a:xfrm>
        </p:spPr>
        <p:txBody>
          <a:bodyPr/>
          <a:lstStyle/>
          <a:p>
            <a:r>
              <a:rPr lang="en-US" dirty="0"/>
              <a:t>“human development”</a:t>
            </a:r>
            <a:endParaRPr lang="en-AU" dirty="0"/>
          </a:p>
        </p:txBody>
      </p:sp>
      <p:sp>
        <p:nvSpPr>
          <p:cNvPr id="3" name="Content Placeholder 2">
            <a:extLst>
              <a:ext uri="{FF2B5EF4-FFF2-40B4-BE49-F238E27FC236}">
                <a16:creationId xmlns:a16="http://schemas.microsoft.com/office/drawing/2014/main" id="{21ACDB76-4F04-4FB6-8494-C035F9C61A1F}"/>
              </a:ext>
            </a:extLst>
          </p:cNvPr>
          <p:cNvSpPr>
            <a:spLocks noGrp="1"/>
          </p:cNvSpPr>
          <p:nvPr>
            <p:ph idx="1"/>
          </p:nvPr>
        </p:nvSpPr>
        <p:spPr>
          <a:xfrm>
            <a:off x="683942" y="1731363"/>
            <a:ext cx="11128918" cy="4929631"/>
          </a:xfrm>
        </p:spPr>
        <p:txBody>
          <a:bodyPr>
            <a:normAutofit fontScale="92500" lnSpcReduction="20000"/>
          </a:bodyPr>
          <a:lstStyle/>
          <a:p>
            <a:r>
              <a:rPr lang="en-US" dirty="0"/>
              <a:t>Human development is about expanding the richness of human life, rather than simply the richness of the economy in which human beings live. It is an approach that is focused on people and their opportunities and choices.</a:t>
            </a:r>
          </a:p>
          <a:p>
            <a:r>
              <a:rPr lang="en-US" b="1" dirty="0"/>
              <a:t>People:</a:t>
            </a:r>
            <a:r>
              <a:rPr lang="en-US" dirty="0"/>
              <a:t> human development focuses on improving the lives people lead rather than assuming that economic growth will lead to greater wellbeing for all. Income growth is seen as a means to development.</a:t>
            </a:r>
          </a:p>
          <a:p>
            <a:r>
              <a:rPr lang="en-US" b="1" dirty="0"/>
              <a:t>Opportunities:</a:t>
            </a:r>
            <a:r>
              <a:rPr lang="en-US" dirty="0"/>
              <a:t> human development is about giving people more freedom to live lives they value. In effect this means developing people’s abilities and giving them a chance to use them. For example, educating a girl would build her skills, but it is of little use if she is denied access to jobs, or does not have the right skills for the local </a:t>
            </a:r>
            <a:r>
              <a:rPr lang="en-US" dirty="0" err="1"/>
              <a:t>labour</a:t>
            </a:r>
            <a:r>
              <a:rPr lang="en-US" dirty="0"/>
              <a:t> market. Three foundations for human development are to live a long, healthy and creative life, to be knowledgeable, and to have access to resources needed for a decent standard of living. Many other things are important too, especially in helping to create the right conditions for human development. Once the basics of human development are achieved, they open up opportunities for progress in other aspects of life.</a:t>
            </a:r>
          </a:p>
          <a:p>
            <a:r>
              <a:rPr lang="en-US" b="1" dirty="0"/>
              <a:t>Choice:</a:t>
            </a:r>
            <a:r>
              <a:rPr lang="en-US" dirty="0"/>
              <a:t> human development is, fundamentally, about more choice. It is about providing people with opportunities, not insisting that they make use of them. No one can guarantee human happiness, and the choices people make are their own concern. The process of development – human development - should at least create an environment for people, individually and collectively, to develop to their full potential and to have a reasonable chance of leading productive and creative lives that they value.</a:t>
            </a:r>
          </a:p>
        </p:txBody>
      </p:sp>
    </p:spTree>
    <p:extLst>
      <p:ext uri="{BB962C8B-B14F-4D97-AF65-F5344CB8AC3E}">
        <p14:creationId xmlns:p14="http://schemas.microsoft.com/office/powerpoint/2010/main" val="11112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67772" cy="1499616"/>
          </a:xfrm>
        </p:spPr>
        <p:txBody>
          <a:bodyPr/>
          <a:lstStyle/>
          <a:p>
            <a:r>
              <a:rPr lang="en-US" dirty="0"/>
              <a:t>Who does Australia’s aid program focus on?</a:t>
            </a:r>
          </a:p>
        </p:txBody>
      </p:sp>
      <p:sp>
        <p:nvSpPr>
          <p:cNvPr id="3" name="Content Placeholder 2"/>
          <p:cNvSpPr>
            <a:spLocks noGrp="1"/>
          </p:cNvSpPr>
          <p:nvPr>
            <p:ph idx="1"/>
          </p:nvPr>
        </p:nvSpPr>
        <p:spPr/>
        <p:txBody>
          <a:bodyPr/>
          <a:lstStyle/>
          <a:p>
            <a:r>
              <a:rPr lang="en-US" dirty="0"/>
              <a:t>Countries in the </a:t>
            </a:r>
            <a:r>
              <a:rPr lang="en-US" b="1" u="sng" dirty="0"/>
              <a:t>Indo-pacific</a:t>
            </a:r>
            <a:r>
              <a:rPr lang="en-US" dirty="0"/>
              <a:t> region. </a:t>
            </a:r>
          </a:p>
          <a:p>
            <a:r>
              <a:rPr lang="en-US" dirty="0"/>
              <a:t>Examples:</a:t>
            </a:r>
          </a:p>
          <a:p>
            <a:r>
              <a:rPr lang="en-US" dirty="0"/>
              <a:t>In the PACIFIC REGION: Fiji, Samoa, Cook Islands, Tonga, Vanuatu</a:t>
            </a:r>
          </a:p>
          <a:p>
            <a:r>
              <a:rPr lang="en-US" dirty="0"/>
              <a:t>In the SOUTH EAST &amp; EAST ASIA: Cambodia, Vietnam, Myanmar, Philippines</a:t>
            </a:r>
          </a:p>
          <a:p>
            <a:r>
              <a:rPr lang="en-US" dirty="0"/>
              <a:t>In the SOUTH &amp; WEST ASIA: Afghanistan, Nepal, Pakistan, Sri Lanka</a:t>
            </a:r>
          </a:p>
          <a:p>
            <a:r>
              <a:rPr lang="en-US" dirty="0"/>
              <a:t>In the MIDDLE EAST &amp; NORTH AFRICA: Iraq Humanitarian Response</a:t>
            </a:r>
          </a:p>
          <a:p>
            <a:r>
              <a:rPr lang="en-US" dirty="0"/>
              <a:t>There are also some alternate works going on in LATIN AMERICA &amp; THE CARIBBEAN and  SUB-SAHARAN AFRICA. </a:t>
            </a:r>
          </a:p>
        </p:txBody>
      </p:sp>
    </p:spTree>
    <p:extLst>
      <p:ext uri="{BB962C8B-B14F-4D97-AF65-F5344CB8AC3E}">
        <p14:creationId xmlns:p14="http://schemas.microsoft.com/office/powerpoint/2010/main" val="366289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EDFD95-C790-4F26-857F-A2DDDE28FCCE}"/>
              </a:ext>
            </a:extLst>
          </p:cNvPr>
          <p:cNvPicPr>
            <a:picLocks noChangeAspect="1"/>
          </p:cNvPicPr>
          <p:nvPr/>
        </p:nvPicPr>
        <p:blipFill>
          <a:blip r:embed="rId2"/>
          <a:stretch>
            <a:fillRect/>
          </a:stretch>
        </p:blipFill>
        <p:spPr>
          <a:xfrm>
            <a:off x="429397" y="283483"/>
            <a:ext cx="9706810" cy="6436986"/>
          </a:xfrm>
          <a:prstGeom prst="rect">
            <a:avLst/>
          </a:prstGeom>
        </p:spPr>
      </p:pic>
      <p:sp>
        <p:nvSpPr>
          <p:cNvPr id="10" name="TextBox 9">
            <a:extLst>
              <a:ext uri="{FF2B5EF4-FFF2-40B4-BE49-F238E27FC236}">
                <a16:creationId xmlns:a16="http://schemas.microsoft.com/office/drawing/2014/main" id="{A29542EA-9171-47D4-B1C3-F7EED758C4CF}"/>
              </a:ext>
            </a:extLst>
          </p:cNvPr>
          <p:cNvSpPr txBox="1"/>
          <p:nvPr/>
        </p:nvSpPr>
        <p:spPr>
          <a:xfrm>
            <a:off x="9998927" y="758283"/>
            <a:ext cx="1999785" cy="5078313"/>
          </a:xfrm>
          <a:prstGeom prst="rect">
            <a:avLst/>
          </a:prstGeom>
          <a:noFill/>
        </p:spPr>
        <p:txBody>
          <a:bodyPr wrap="square" rtlCol="0">
            <a:spAutoFit/>
          </a:bodyPr>
          <a:lstStyle/>
          <a:p>
            <a:r>
              <a:rPr lang="en-US" dirty="0"/>
              <a:t>CLASS ACTIVITY:</a:t>
            </a:r>
          </a:p>
          <a:p>
            <a:r>
              <a:rPr lang="en-US" dirty="0"/>
              <a:t>Jump onto the website for Australia’s Aid program.</a:t>
            </a:r>
          </a:p>
          <a:p>
            <a:r>
              <a:rPr lang="en-US" dirty="0"/>
              <a:t>Find the countries/region that we give the MOST financial aid to, and who we give the LEAST financial aid to.</a:t>
            </a:r>
          </a:p>
          <a:p>
            <a:endParaRPr lang="en-US" dirty="0"/>
          </a:p>
          <a:p>
            <a:r>
              <a:rPr lang="en-AU" dirty="0"/>
              <a:t>MOST: PNG ($546.3 Million)</a:t>
            </a:r>
          </a:p>
          <a:p>
            <a:endParaRPr lang="en-AU" dirty="0"/>
          </a:p>
          <a:p>
            <a:r>
              <a:rPr lang="en-AU" dirty="0"/>
              <a:t>LEAST: Tokelau/ Niue ($2.9 million)</a:t>
            </a:r>
          </a:p>
        </p:txBody>
      </p:sp>
    </p:spTree>
    <p:extLst>
      <p:ext uri="{BB962C8B-B14F-4D97-AF65-F5344CB8AC3E}">
        <p14:creationId xmlns:p14="http://schemas.microsoft.com/office/powerpoint/2010/main" val="34281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australia’s aid program</a:t>
            </a:r>
          </a:p>
        </p:txBody>
      </p:sp>
      <p:sp>
        <p:nvSpPr>
          <p:cNvPr id="3" name="Content Placeholder 2"/>
          <p:cNvSpPr>
            <a:spLocks noGrp="1"/>
          </p:cNvSpPr>
          <p:nvPr>
            <p:ph idx="1"/>
          </p:nvPr>
        </p:nvSpPr>
        <p:spPr>
          <a:xfrm>
            <a:off x="1024128" y="2286000"/>
            <a:ext cx="10202672" cy="4023360"/>
          </a:xfrm>
        </p:spPr>
        <p:txBody>
          <a:bodyPr>
            <a:normAutofit/>
          </a:bodyPr>
          <a:lstStyle/>
          <a:p>
            <a:pPr>
              <a:buFont typeface="Wingdings" charset="2"/>
              <a:buChar char="v"/>
            </a:pPr>
            <a:r>
              <a:rPr lang="en-US" dirty="0"/>
              <a:t>We understand the purpose, and the functions are how that purpose is achieved. </a:t>
            </a:r>
          </a:p>
          <a:p>
            <a:pPr marL="0" indent="0">
              <a:buNone/>
            </a:pPr>
            <a:r>
              <a:rPr lang="en-US" dirty="0"/>
              <a:t>Investments in the following areas: </a:t>
            </a:r>
          </a:p>
          <a:p>
            <a:pPr>
              <a:buFont typeface="Arial" charset="0"/>
              <a:buChar char="•"/>
            </a:pPr>
            <a:r>
              <a:rPr lang="en-US" dirty="0"/>
              <a:t> Infrastructure, trade facilitation and international competitiveness</a:t>
            </a:r>
          </a:p>
          <a:p>
            <a:pPr>
              <a:buFont typeface="Arial" charset="0"/>
              <a:buChar char="•"/>
            </a:pPr>
            <a:r>
              <a:rPr lang="en-US" dirty="0"/>
              <a:t> Agriculture, fisheries and water</a:t>
            </a:r>
          </a:p>
          <a:p>
            <a:pPr>
              <a:buFont typeface="Arial" charset="0"/>
              <a:buChar char="•"/>
            </a:pPr>
            <a:r>
              <a:rPr lang="en-US" dirty="0"/>
              <a:t> Effective governance: policies, institutions and functioning economies</a:t>
            </a:r>
          </a:p>
          <a:p>
            <a:pPr>
              <a:buFont typeface="Arial" charset="0"/>
              <a:buChar char="•"/>
            </a:pPr>
            <a:r>
              <a:rPr lang="en-US" dirty="0"/>
              <a:t> Education and health</a:t>
            </a:r>
          </a:p>
          <a:p>
            <a:pPr>
              <a:buFont typeface="Arial" charset="0"/>
              <a:buChar char="•"/>
            </a:pPr>
            <a:r>
              <a:rPr lang="en-US" dirty="0"/>
              <a:t> Building resilience: humanitarian assistance, disaster risk reduction and social protection</a:t>
            </a:r>
          </a:p>
          <a:p>
            <a:pPr>
              <a:buFont typeface="Arial" charset="0"/>
              <a:buChar char="•"/>
            </a:pPr>
            <a:r>
              <a:rPr lang="en-US" dirty="0"/>
              <a:t> Gender equality and empowering women and girls</a:t>
            </a:r>
          </a:p>
        </p:txBody>
      </p:sp>
    </p:spTree>
    <p:extLst>
      <p:ext uri="{BB962C8B-B14F-4D97-AF65-F5344CB8AC3E}">
        <p14:creationId xmlns:p14="http://schemas.microsoft.com/office/powerpoint/2010/main" val="33298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using champions</a:t>
            </a:r>
          </a:p>
        </p:txBody>
      </p:sp>
      <p:sp>
        <p:nvSpPr>
          <p:cNvPr id="3" name="Content Placeholder 2"/>
          <p:cNvSpPr>
            <a:spLocks noGrp="1"/>
          </p:cNvSpPr>
          <p:nvPr>
            <p:ph idx="1"/>
          </p:nvPr>
        </p:nvSpPr>
        <p:spPr/>
        <p:txBody>
          <a:bodyPr/>
          <a:lstStyle/>
          <a:p>
            <a:r>
              <a:rPr lang="en-US" dirty="0"/>
              <a:t>After the issue has been clearly defined and support has been </a:t>
            </a:r>
            <a:r>
              <a:rPr lang="en-US" dirty="0" err="1"/>
              <a:t>mobilised</a:t>
            </a:r>
            <a:r>
              <a:rPr lang="en-US" dirty="0"/>
              <a:t>, many advocacy campaigns will use a “CHAMPION” to help support their cause. </a:t>
            </a:r>
          </a:p>
          <a:p>
            <a:r>
              <a:rPr lang="en-US" dirty="0"/>
              <a:t>A champion is external to the advocacy group.</a:t>
            </a:r>
          </a:p>
          <a:p>
            <a:endParaRPr lang="en-US" dirty="0"/>
          </a:p>
          <a:p>
            <a:r>
              <a:rPr lang="en-US" dirty="0"/>
              <a:t>A champion is usually one of the following:</a:t>
            </a:r>
          </a:p>
          <a:p>
            <a:r>
              <a:rPr lang="en-US" dirty="0">
                <a:solidFill>
                  <a:srgbClr val="FF0000"/>
                </a:solidFill>
              </a:rPr>
              <a:t>Celebrity (actors, athletes, </a:t>
            </a:r>
            <a:r>
              <a:rPr lang="en-US" dirty="0" err="1">
                <a:solidFill>
                  <a:srgbClr val="FF0000"/>
                </a:solidFill>
              </a:rPr>
              <a:t>tv</a:t>
            </a:r>
            <a:r>
              <a:rPr lang="en-US" dirty="0">
                <a:solidFill>
                  <a:srgbClr val="FF0000"/>
                </a:solidFill>
              </a:rPr>
              <a:t> personalities)</a:t>
            </a:r>
            <a:r>
              <a:rPr lang="en-US" dirty="0"/>
              <a:t>-public ambassador</a:t>
            </a:r>
          </a:p>
          <a:p>
            <a:r>
              <a:rPr lang="en-US" dirty="0">
                <a:solidFill>
                  <a:srgbClr val="FF0000"/>
                </a:solidFill>
              </a:rPr>
              <a:t>Politician</a:t>
            </a:r>
            <a:r>
              <a:rPr lang="en-US" dirty="0"/>
              <a:t>-influence legislation</a:t>
            </a:r>
          </a:p>
          <a:p>
            <a:r>
              <a:rPr lang="en-US" dirty="0">
                <a:solidFill>
                  <a:srgbClr val="FF0000"/>
                </a:solidFill>
              </a:rPr>
              <a:t>High profile business person </a:t>
            </a:r>
            <a:r>
              <a:rPr lang="en-AU" dirty="0"/>
              <a:t>-</a:t>
            </a:r>
            <a:r>
              <a:rPr lang="en-US" dirty="0"/>
              <a:t>connection with resources</a:t>
            </a:r>
          </a:p>
        </p:txBody>
      </p:sp>
    </p:spTree>
    <p:extLst>
      <p:ext uri="{BB962C8B-B14F-4D97-AF65-F5344CB8AC3E}">
        <p14:creationId xmlns:p14="http://schemas.microsoft.com/office/powerpoint/2010/main" val="381287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trade facilitation and international competitiveness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INFRASTRUCTURE: Improved ICT, transport, water and sanitation, reliable and affordable energy supply.</a:t>
            </a:r>
          </a:p>
          <a:p>
            <a:pPr>
              <a:buFont typeface="Wingdings" panose="05000000000000000000" pitchFamily="2" charset="2"/>
              <a:buChar char="v"/>
            </a:pPr>
            <a:r>
              <a:rPr lang="en-US" dirty="0"/>
              <a:t>TRADE FACILITATION: changing regulations, increasing skilled workforce (</a:t>
            </a:r>
            <a:r>
              <a:rPr lang="en-US" dirty="0" err="1"/>
              <a:t>ie</a:t>
            </a:r>
            <a:r>
              <a:rPr lang="en-US" dirty="0"/>
              <a:t> training those who work at borders/customs) connecting farmers to international buyers. </a:t>
            </a:r>
          </a:p>
          <a:p>
            <a:endParaRPr lang="en-US" dirty="0"/>
          </a:p>
        </p:txBody>
      </p:sp>
    </p:spTree>
    <p:extLst>
      <p:ext uri="{BB962C8B-B14F-4D97-AF65-F5344CB8AC3E}">
        <p14:creationId xmlns:p14="http://schemas.microsoft.com/office/powerpoint/2010/main" val="22302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Agriculture, fisheries and water</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AGRICULTURE: ensuring farming practices are sustainable and highly productive-innovation in farming </a:t>
            </a:r>
            <a:r>
              <a:rPr lang="en-US" dirty="0" err="1"/>
              <a:t>practises</a:t>
            </a:r>
            <a:r>
              <a:rPr lang="en-US" dirty="0"/>
              <a:t> to increase production and improve food security.</a:t>
            </a:r>
          </a:p>
          <a:p>
            <a:pPr>
              <a:buFont typeface="Wingdings" panose="05000000000000000000" pitchFamily="2" charset="2"/>
              <a:buChar char="v"/>
            </a:pPr>
            <a:endParaRPr lang="en-US" dirty="0"/>
          </a:p>
          <a:p>
            <a:pPr>
              <a:buFont typeface="Wingdings" panose="05000000000000000000" pitchFamily="2" charset="2"/>
              <a:buChar char="v"/>
            </a:pPr>
            <a:r>
              <a:rPr lang="en-US" dirty="0"/>
              <a:t>FISHERIES: ensuring fishing practices are sustainable and have access to market systems.</a:t>
            </a:r>
          </a:p>
          <a:p>
            <a:pPr>
              <a:buFont typeface="Wingdings" panose="05000000000000000000" pitchFamily="2" charset="2"/>
              <a:buChar char="v"/>
            </a:pPr>
            <a:endParaRPr lang="en-US" dirty="0"/>
          </a:p>
          <a:p>
            <a:pPr>
              <a:buFont typeface="Wingdings" panose="05000000000000000000" pitchFamily="2" charset="2"/>
              <a:buChar char="v"/>
            </a:pPr>
            <a:r>
              <a:rPr lang="en-US" dirty="0"/>
              <a:t>WATER: increasing access to fresh, safe water for individuals who live in these countries.</a:t>
            </a:r>
          </a:p>
        </p:txBody>
      </p:sp>
    </p:spTree>
    <p:extLst>
      <p:ext uri="{BB962C8B-B14F-4D97-AF65-F5344CB8AC3E}">
        <p14:creationId xmlns:p14="http://schemas.microsoft.com/office/powerpoint/2010/main" val="326298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governance: policies, institutions and functioning economies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Australia assists in ensuring the governments are transparent and effective, as strong governance is key to improving health outcomes and ensuring countries are functioning effectively.</a:t>
            </a:r>
          </a:p>
          <a:p>
            <a:pPr>
              <a:buFont typeface="Wingdings" panose="05000000000000000000" pitchFamily="2" charset="2"/>
              <a:buChar char="v"/>
            </a:pPr>
            <a:endParaRPr lang="en-US" dirty="0"/>
          </a:p>
          <a:p>
            <a:pPr>
              <a:buFont typeface="Courier New" panose="02070309020205020404" pitchFamily="49" charset="0"/>
              <a:buChar char="o"/>
            </a:pPr>
            <a:r>
              <a:rPr lang="en-US" dirty="0"/>
              <a:t> Ensuring that justice systems are fair and accountable</a:t>
            </a:r>
          </a:p>
          <a:p>
            <a:pPr>
              <a:buFont typeface="Courier New" panose="02070309020205020404" pitchFamily="49" charset="0"/>
              <a:buChar char="o"/>
            </a:pPr>
            <a:r>
              <a:rPr lang="en-US" dirty="0"/>
              <a:t> Ensuring that tax systems are fair and accountable</a:t>
            </a:r>
          </a:p>
          <a:p>
            <a:pPr>
              <a:buFont typeface="Courier New" panose="02070309020205020404" pitchFamily="49" charset="0"/>
              <a:buChar char="o"/>
            </a:pPr>
            <a:r>
              <a:rPr lang="en-US" dirty="0"/>
              <a:t> Build peace-keeping </a:t>
            </a:r>
            <a:r>
              <a:rPr lang="en-US" dirty="0" err="1"/>
              <a:t>initatives</a:t>
            </a:r>
            <a:endParaRPr lang="en-US" dirty="0"/>
          </a:p>
          <a:p>
            <a:endParaRPr lang="en-US" dirty="0"/>
          </a:p>
        </p:txBody>
      </p:sp>
    </p:spTree>
    <p:extLst>
      <p:ext uri="{BB962C8B-B14F-4D97-AF65-F5344CB8AC3E}">
        <p14:creationId xmlns:p14="http://schemas.microsoft.com/office/powerpoint/2010/main" val="29768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95369"/>
            <a:ext cx="9720072" cy="1499616"/>
          </a:xfrm>
        </p:spPr>
        <p:txBody>
          <a:bodyPr/>
          <a:lstStyle/>
          <a:p>
            <a:r>
              <a:rPr lang="en-US" dirty="0"/>
              <a:t>Education and health</a:t>
            </a:r>
          </a:p>
        </p:txBody>
      </p:sp>
      <p:sp>
        <p:nvSpPr>
          <p:cNvPr id="3" name="Content Placeholder 2"/>
          <p:cNvSpPr>
            <a:spLocks noGrp="1"/>
          </p:cNvSpPr>
          <p:nvPr>
            <p:ph idx="1"/>
          </p:nvPr>
        </p:nvSpPr>
        <p:spPr>
          <a:xfrm>
            <a:off x="1024128" y="1694985"/>
            <a:ext cx="10143744" cy="4815543"/>
          </a:xfrm>
        </p:spPr>
        <p:txBody>
          <a:bodyPr>
            <a:normAutofit fontScale="92500" lnSpcReduction="10000"/>
          </a:bodyPr>
          <a:lstStyle/>
          <a:p>
            <a:r>
              <a:rPr lang="en-US" dirty="0"/>
              <a:t>EDUCATION: Australia is supporting changes to education systems/policies to deliver better education services in our region.</a:t>
            </a:r>
          </a:p>
          <a:p>
            <a:pPr>
              <a:buFont typeface="Arial" charset="0"/>
              <a:buChar char="•"/>
            </a:pPr>
            <a:r>
              <a:rPr lang="en-US" dirty="0"/>
              <a:t> Particularly focusing on women and girls</a:t>
            </a:r>
          </a:p>
          <a:p>
            <a:pPr>
              <a:buFont typeface="Arial" charset="0"/>
              <a:buChar char="•"/>
            </a:pPr>
            <a:r>
              <a:rPr lang="en-US" dirty="0"/>
              <a:t>Supporting teacher training</a:t>
            </a:r>
          </a:p>
          <a:p>
            <a:pPr>
              <a:buFont typeface="Arial" charset="0"/>
              <a:buChar char="•"/>
            </a:pPr>
            <a:r>
              <a:rPr lang="en-US" dirty="0"/>
              <a:t> including children living with disability in education</a:t>
            </a:r>
          </a:p>
          <a:p>
            <a:pPr>
              <a:buFont typeface="Arial" charset="0"/>
              <a:buChar char="•"/>
            </a:pPr>
            <a:r>
              <a:rPr lang="en-US" dirty="0"/>
              <a:t> improving education infrastructure (</a:t>
            </a:r>
            <a:r>
              <a:rPr lang="en-US" dirty="0" err="1"/>
              <a:t>ie</a:t>
            </a:r>
            <a:r>
              <a:rPr lang="en-US" dirty="0"/>
              <a:t> building schools and safe access)</a:t>
            </a:r>
          </a:p>
          <a:p>
            <a:pPr>
              <a:buFont typeface="Arial" charset="0"/>
              <a:buChar char="•"/>
            </a:pPr>
            <a:r>
              <a:rPr lang="en-US" dirty="0"/>
              <a:t> aligning education with </a:t>
            </a:r>
            <a:r>
              <a:rPr lang="en-US" dirty="0" err="1"/>
              <a:t>labour</a:t>
            </a:r>
            <a:r>
              <a:rPr lang="en-US" dirty="0"/>
              <a:t> market needs. </a:t>
            </a:r>
          </a:p>
          <a:p>
            <a:endParaRPr lang="en-US" dirty="0"/>
          </a:p>
          <a:p>
            <a:r>
              <a:rPr lang="en-US" dirty="0"/>
              <a:t>HEALTH: Australia is investing to help strengthen health systems and policies to improve health outcomes in our region. NATIONAL INTEREST?-Prevents infectious diseases coming into Australia?</a:t>
            </a:r>
          </a:p>
          <a:p>
            <a:pPr>
              <a:buFont typeface="Arial" charset="0"/>
              <a:buChar char="•"/>
            </a:pPr>
            <a:r>
              <a:rPr lang="en-US" dirty="0"/>
              <a:t> Communicable and non-communicable diseases</a:t>
            </a:r>
          </a:p>
          <a:p>
            <a:pPr>
              <a:buFont typeface="Arial" charset="0"/>
              <a:buChar char="•"/>
            </a:pPr>
            <a:r>
              <a:rPr lang="en-US" dirty="0"/>
              <a:t> Improving access to sanitation facilities and clean water</a:t>
            </a:r>
          </a:p>
          <a:p>
            <a:pPr>
              <a:buFont typeface="Arial" charset="0"/>
              <a:buChar char="•"/>
            </a:pPr>
            <a:endParaRPr lang="en-US" dirty="0"/>
          </a:p>
          <a:p>
            <a:endParaRPr lang="en-US" dirty="0"/>
          </a:p>
        </p:txBody>
      </p:sp>
    </p:spTree>
    <p:extLst>
      <p:ext uri="{BB962C8B-B14F-4D97-AF65-F5344CB8AC3E}">
        <p14:creationId xmlns:p14="http://schemas.microsoft.com/office/powerpoint/2010/main" val="53779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resilience: humanitarian assistance, disaster risk reduction and social protection</a:t>
            </a:r>
          </a:p>
        </p:txBody>
      </p:sp>
      <p:sp>
        <p:nvSpPr>
          <p:cNvPr id="3" name="Content Placeholder 2"/>
          <p:cNvSpPr>
            <a:spLocks noGrp="1"/>
          </p:cNvSpPr>
          <p:nvPr>
            <p:ph idx="1"/>
          </p:nvPr>
        </p:nvSpPr>
        <p:spPr/>
        <p:txBody>
          <a:bodyPr/>
          <a:lstStyle/>
          <a:p>
            <a:r>
              <a:rPr lang="en-US" dirty="0"/>
              <a:t>Climate related disasters are becoming more frequent and more severe. </a:t>
            </a:r>
          </a:p>
          <a:p>
            <a:r>
              <a:rPr lang="en-US" dirty="0"/>
              <a:t>Australia has committed to responding promptly and effectively to humanitarian disasters (humanitarian: concerned with or seeking to promote human welfare)</a:t>
            </a:r>
          </a:p>
          <a:p>
            <a:pPr>
              <a:buFont typeface="Arial" charset="0"/>
              <a:buChar char="•"/>
            </a:pPr>
            <a:r>
              <a:rPr lang="en-US" dirty="0"/>
              <a:t> Enhancing preparedness for disasters</a:t>
            </a:r>
          </a:p>
          <a:p>
            <a:pPr>
              <a:buFont typeface="Arial" charset="0"/>
              <a:buChar char="•"/>
            </a:pPr>
            <a:r>
              <a:rPr lang="en-US" dirty="0"/>
              <a:t> Supporting investments in research of disaster risk</a:t>
            </a:r>
          </a:p>
          <a:p>
            <a:pPr>
              <a:buFont typeface="Arial" charset="0"/>
              <a:buChar char="•"/>
            </a:pPr>
            <a:r>
              <a:rPr lang="en-US" dirty="0"/>
              <a:t> Strengthening disaster risk governance.</a:t>
            </a:r>
          </a:p>
          <a:p>
            <a:pPr>
              <a:buFont typeface="Arial" charset="0"/>
              <a:buChar char="•"/>
            </a:pPr>
            <a:endParaRPr lang="en-US" dirty="0"/>
          </a:p>
          <a:p>
            <a:endParaRPr lang="en-US" dirty="0"/>
          </a:p>
        </p:txBody>
      </p:sp>
    </p:spTree>
    <p:extLst>
      <p:ext uri="{BB962C8B-B14F-4D97-AF65-F5344CB8AC3E}">
        <p14:creationId xmlns:p14="http://schemas.microsoft.com/office/powerpoint/2010/main" val="15824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equality and empowering women and girls</a:t>
            </a:r>
          </a:p>
        </p:txBody>
      </p:sp>
      <p:sp>
        <p:nvSpPr>
          <p:cNvPr id="3" name="Content Placeholder 2"/>
          <p:cNvSpPr>
            <a:spLocks noGrp="1"/>
          </p:cNvSpPr>
          <p:nvPr>
            <p:ph idx="1"/>
          </p:nvPr>
        </p:nvSpPr>
        <p:spPr/>
        <p:txBody>
          <a:bodyPr/>
          <a:lstStyle/>
          <a:p>
            <a:r>
              <a:rPr lang="en-US" dirty="0"/>
              <a:t>GENDER EQUALITY:</a:t>
            </a:r>
          </a:p>
          <a:p>
            <a:pPr>
              <a:buFont typeface="Arial" charset="0"/>
              <a:buChar char="•"/>
            </a:pPr>
            <a:r>
              <a:rPr lang="en-US" dirty="0"/>
              <a:t> Enhancing </a:t>
            </a:r>
            <a:r>
              <a:rPr lang="en-US" dirty="0" err="1"/>
              <a:t>womens</a:t>
            </a:r>
            <a:r>
              <a:rPr lang="en-US" dirty="0"/>
              <a:t> voice in decision making and leadership</a:t>
            </a:r>
          </a:p>
          <a:p>
            <a:pPr>
              <a:buFont typeface="Arial" charset="0"/>
              <a:buChar char="•"/>
            </a:pPr>
            <a:r>
              <a:rPr lang="en-US" dirty="0"/>
              <a:t> Ensuring equal access to education and pay in the job market</a:t>
            </a:r>
          </a:p>
          <a:p>
            <a:endParaRPr lang="en-US" dirty="0"/>
          </a:p>
          <a:p>
            <a:r>
              <a:rPr lang="en-US" dirty="0"/>
              <a:t>EMPOWERING WOMEN AND GIRLS:</a:t>
            </a:r>
          </a:p>
          <a:p>
            <a:pPr>
              <a:buFont typeface="Arial" charset="0"/>
              <a:buChar char="•"/>
            </a:pPr>
            <a:r>
              <a:rPr lang="en-US" dirty="0"/>
              <a:t> Ending violence against women and girls</a:t>
            </a:r>
          </a:p>
          <a:p>
            <a:pPr>
              <a:buFont typeface="Arial" charset="0"/>
              <a:buChar char="•"/>
            </a:pPr>
            <a:r>
              <a:rPr lang="en-US" dirty="0"/>
              <a:t> Enabling access for all women to reproductive health services</a:t>
            </a:r>
          </a:p>
        </p:txBody>
      </p:sp>
    </p:spTree>
    <p:extLst>
      <p:ext uri="{BB962C8B-B14F-4D97-AF65-F5344CB8AC3E}">
        <p14:creationId xmlns:p14="http://schemas.microsoft.com/office/powerpoint/2010/main" val="107329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652B-643C-4E6F-A8C4-062EEAB80F51}"/>
              </a:ext>
            </a:extLst>
          </p:cNvPr>
          <p:cNvSpPr>
            <a:spLocks noGrp="1"/>
          </p:cNvSpPr>
          <p:nvPr>
            <p:ph type="title"/>
          </p:nvPr>
        </p:nvSpPr>
        <p:spPr>
          <a:xfrm>
            <a:off x="1024128" y="585216"/>
            <a:ext cx="10256680" cy="1499616"/>
          </a:xfrm>
        </p:spPr>
        <p:txBody>
          <a:bodyPr/>
          <a:lstStyle/>
          <a:p>
            <a:r>
              <a:rPr lang="en-US" dirty="0"/>
              <a:t>Practice Multiple Choice question</a:t>
            </a:r>
            <a:endParaRPr lang="en-AU" dirty="0"/>
          </a:p>
        </p:txBody>
      </p:sp>
      <p:sp>
        <p:nvSpPr>
          <p:cNvPr id="3" name="Content Placeholder 2">
            <a:extLst>
              <a:ext uri="{FF2B5EF4-FFF2-40B4-BE49-F238E27FC236}">
                <a16:creationId xmlns:a16="http://schemas.microsoft.com/office/drawing/2014/main" id="{C0153111-901A-4198-9492-7838E9310646}"/>
              </a:ext>
            </a:extLst>
          </p:cNvPr>
          <p:cNvSpPr>
            <a:spLocks noGrp="1"/>
          </p:cNvSpPr>
          <p:nvPr>
            <p:ph idx="1"/>
          </p:nvPr>
        </p:nvSpPr>
        <p:spPr/>
        <p:txBody>
          <a:bodyPr/>
          <a:lstStyle/>
          <a:p>
            <a:r>
              <a:rPr lang="en-US" dirty="0"/>
              <a:t>Australia’s overseas aid program provides investment for eligible countries to encourage governments to plan to fund their own economic growth and development. This is because</a:t>
            </a:r>
          </a:p>
          <a:p>
            <a:r>
              <a:rPr lang="en-US" dirty="0"/>
              <a:t>(a) Aid is the best means of kick-starting initiatives that promote economic growth. </a:t>
            </a:r>
          </a:p>
          <a:p>
            <a:r>
              <a:rPr lang="en-US" dirty="0"/>
              <a:t>(b) Australia has a responsibility to its </a:t>
            </a:r>
            <a:r>
              <a:rPr lang="en-US" dirty="0" err="1"/>
              <a:t>neighbouring</a:t>
            </a:r>
            <a:r>
              <a:rPr lang="en-US" dirty="0"/>
              <a:t> nations. </a:t>
            </a:r>
          </a:p>
          <a:p>
            <a:r>
              <a:rPr lang="en-US" dirty="0"/>
              <a:t>(c) Empowering women will only occur with the support of governments. </a:t>
            </a:r>
          </a:p>
          <a:p>
            <a:r>
              <a:rPr lang="en-US" dirty="0"/>
              <a:t>(d) Aid alone cannot solve the problems of poverty and poor economic growth.</a:t>
            </a:r>
          </a:p>
          <a:p>
            <a:endParaRPr lang="en-US" dirty="0"/>
          </a:p>
          <a:p>
            <a:r>
              <a:rPr lang="en-US" dirty="0"/>
              <a:t>ANSWER: D</a:t>
            </a:r>
            <a:endParaRPr lang="en-AU" dirty="0"/>
          </a:p>
        </p:txBody>
      </p:sp>
    </p:spTree>
    <p:extLst>
      <p:ext uri="{BB962C8B-B14F-4D97-AF65-F5344CB8AC3E}">
        <p14:creationId xmlns:p14="http://schemas.microsoft.com/office/powerpoint/2010/main" val="4577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pPr marL="0" indent="0">
              <a:buNone/>
            </a:pPr>
            <a:r>
              <a:rPr lang="en-US" dirty="0"/>
              <a:t>Lockhart, E. (2015) Health Studies Year 12 ATAR. </a:t>
            </a:r>
          </a:p>
          <a:p>
            <a:endParaRPr lang="en-US" dirty="0">
              <a:hlinkClick r:id="rId2">
                <a:extLst>
                  <a:ext uri="{A12FA001-AC4F-418D-AE19-62706E023703}">
                    <ahyp:hlinkClr xmlns:ahyp="http://schemas.microsoft.com/office/drawing/2018/hyperlinkcolor" val="tx"/>
                  </a:ext>
                </a:extLst>
              </a:hlinkClick>
            </a:endParaRPr>
          </a:p>
          <a:p>
            <a:r>
              <a:rPr lang="en-US" dirty="0">
                <a:hlinkClick r:id="rId2">
                  <a:extLst>
                    <a:ext uri="{A12FA001-AC4F-418D-AE19-62706E023703}">
                      <ahyp:hlinkClr xmlns:ahyp="http://schemas.microsoft.com/office/drawing/2018/hyperlinkcolor" val="tx"/>
                    </a:ext>
                  </a:extLst>
                </a:hlinkClick>
              </a:rPr>
              <a:t>Department of Foreign Affairs and Trade</a:t>
            </a:r>
          </a:p>
          <a:p>
            <a:r>
              <a:rPr lang="en-US" dirty="0">
                <a:solidFill>
                  <a:srgbClr val="6B9F25"/>
                </a:solidFill>
                <a:hlinkClick r:id="rId2">
                  <a:extLst>
                    <a:ext uri="{A12FA001-AC4F-418D-AE19-62706E023703}">
                      <ahyp:hlinkClr xmlns:ahyp="http://schemas.microsoft.com/office/drawing/2018/hyperlinkcolor" val="tx"/>
                    </a:ext>
                  </a:extLst>
                </a:hlinkClick>
              </a:rPr>
              <a:t>http://dfat.gov.au/aid/Pages/australias-aid-program.aspx</a:t>
            </a:r>
            <a:endParaRPr lang="en-US" dirty="0"/>
          </a:p>
          <a:p>
            <a:endParaRPr lang="en-US" dirty="0"/>
          </a:p>
        </p:txBody>
      </p:sp>
    </p:spTree>
    <p:extLst>
      <p:ext uri="{BB962C8B-B14F-4D97-AF65-F5344CB8AC3E}">
        <p14:creationId xmlns:p14="http://schemas.microsoft.com/office/powerpoint/2010/main" val="42773693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national strategic framework for chronic conditions</a:t>
            </a:r>
          </a:p>
        </p:txBody>
      </p:sp>
      <p:sp>
        <p:nvSpPr>
          <p:cNvPr id="3" name="Subtitle 2"/>
          <p:cNvSpPr>
            <a:spLocks noGrp="1"/>
          </p:cNvSpPr>
          <p:nvPr>
            <p:ph type="subTitle" idx="1"/>
          </p:nvPr>
        </p:nvSpPr>
        <p:spPr/>
        <p:txBody>
          <a:bodyPr>
            <a:normAutofit/>
          </a:bodyPr>
          <a:lstStyle/>
          <a:p>
            <a:r>
              <a:rPr lang="en-US" sz="2200" dirty="0"/>
              <a:t>Term 3</a:t>
            </a:r>
          </a:p>
          <a:p>
            <a:r>
              <a:rPr lang="en-US" sz="2200" dirty="0"/>
              <a:t>Week 7</a:t>
            </a:r>
          </a:p>
        </p:txBody>
      </p:sp>
    </p:spTree>
    <p:extLst>
      <p:ext uri="{BB962C8B-B14F-4D97-AF65-F5344CB8AC3E}">
        <p14:creationId xmlns:p14="http://schemas.microsoft.com/office/powerpoint/2010/main" val="86446635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310896"/>
            <a:ext cx="6147169" cy="6318503"/>
          </a:xfrm>
        </p:spPr>
        <p:txBody>
          <a:bodyPr anchor="ctr">
            <a:noAutofit/>
          </a:bodyPr>
          <a:lstStyle/>
          <a:p>
            <a:pPr lvl="0">
              <a:lnSpc>
                <a:spcPct val="100000"/>
              </a:lnSpc>
              <a:buFont typeface="Wingdings" charset="2"/>
              <a:buChar char="v"/>
            </a:pPr>
            <a:r>
              <a:rPr lang="en-AU" sz="1800" dirty="0"/>
              <a:t>Objectives that support the vision of the National Strategic Framework for Chronic Conditions</a:t>
            </a:r>
            <a:endParaRPr lang="en-GB" sz="1800" dirty="0"/>
          </a:p>
          <a:p>
            <a:pPr lvl="0">
              <a:lnSpc>
                <a:spcPct val="100000"/>
              </a:lnSpc>
              <a:buFont typeface="Arial" charset="0"/>
              <a:buChar char="•"/>
            </a:pPr>
            <a:r>
              <a:rPr lang="en-AU" sz="1800" dirty="0"/>
              <a:t> Focus on prevention for a healthier Australia</a:t>
            </a:r>
            <a:endParaRPr lang="en-GB" sz="1800" dirty="0"/>
          </a:p>
          <a:p>
            <a:pPr lvl="0">
              <a:lnSpc>
                <a:spcPct val="100000"/>
              </a:lnSpc>
              <a:buFont typeface="Arial" charset="0"/>
              <a:buChar char="•"/>
            </a:pPr>
            <a:r>
              <a:rPr lang="en-AU" sz="1800" dirty="0"/>
              <a:t> Provide efficient, effective and appropriate care to support people with chronic conditions to optimise quality of life</a:t>
            </a:r>
            <a:endParaRPr lang="en-GB" sz="1800" dirty="0"/>
          </a:p>
          <a:p>
            <a:pPr lvl="0">
              <a:lnSpc>
                <a:spcPct val="100000"/>
              </a:lnSpc>
              <a:buFont typeface="Arial" charset="0"/>
              <a:buChar char="•"/>
            </a:pPr>
            <a:r>
              <a:rPr lang="en-AU" sz="1800" dirty="0"/>
              <a:t> Target priority populations.</a:t>
            </a:r>
          </a:p>
          <a:p>
            <a:pPr lvl="0">
              <a:lnSpc>
                <a:spcPct val="100000"/>
              </a:lnSpc>
              <a:buFont typeface="Wingdings" charset="2"/>
              <a:buChar char="v"/>
            </a:pPr>
            <a:r>
              <a:rPr lang="en-AU" sz="1800" dirty="0"/>
              <a:t>Principles of the National Strategic Framework for Chronic Conditions:</a:t>
            </a:r>
            <a:endParaRPr lang="en-GB" sz="1800" dirty="0"/>
          </a:p>
          <a:p>
            <a:pPr lvl="0">
              <a:lnSpc>
                <a:spcPct val="100000"/>
              </a:lnSpc>
              <a:buFont typeface="Arial" charset="0"/>
              <a:buChar char="•"/>
            </a:pPr>
            <a:r>
              <a:rPr lang="en-AU" sz="1800" dirty="0"/>
              <a:t> Equity</a:t>
            </a:r>
            <a:endParaRPr lang="en-GB" sz="1800" dirty="0"/>
          </a:p>
          <a:p>
            <a:pPr lvl="0">
              <a:lnSpc>
                <a:spcPct val="100000"/>
              </a:lnSpc>
              <a:buFont typeface="Arial" charset="0"/>
              <a:buChar char="•"/>
            </a:pPr>
            <a:r>
              <a:rPr lang="en-GB" sz="1800" dirty="0"/>
              <a:t> C</a:t>
            </a:r>
            <a:r>
              <a:rPr lang="en-AU" sz="1800" dirty="0" err="1"/>
              <a:t>ollaboration</a:t>
            </a:r>
            <a:r>
              <a:rPr lang="en-AU" sz="1800" dirty="0"/>
              <a:t> and partnerships</a:t>
            </a:r>
            <a:endParaRPr lang="en-GB" sz="1800" dirty="0"/>
          </a:p>
          <a:p>
            <a:pPr lvl="0">
              <a:lnSpc>
                <a:spcPct val="100000"/>
              </a:lnSpc>
              <a:buFont typeface="Arial" charset="0"/>
              <a:buChar char="•"/>
            </a:pPr>
            <a:r>
              <a:rPr lang="en-AU" sz="1800" dirty="0"/>
              <a:t> Access</a:t>
            </a:r>
            <a:endParaRPr lang="en-GB" sz="1800" dirty="0"/>
          </a:p>
          <a:p>
            <a:pPr lvl="0">
              <a:lnSpc>
                <a:spcPct val="100000"/>
              </a:lnSpc>
              <a:buFont typeface="Arial" charset="0"/>
              <a:buChar char="•"/>
            </a:pPr>
            <a:r>
              <a:rPr lang="en-AU" sz="1800" dirty="0"/>
              <a:t> Evidence-based</a:t>
            </a:r>
            <a:endParaRPr lang="en-GB" sz="1800" dirty="0"/>
          </a:p>
          <a:p>
            <a:pPr lvl="0">
              <a:lnSpc>
                <a:spcPct val="100000"/>
              </a:lnSpc>
              <a:buFont typeface="Arial" charset="0"/>
              <a:buChar char="•"/>
            </a:pPr>
            <a:r>
              <a:rPr lang="en-AU" sz="1800" dirty="0"/>
              <a:t> Person-centred approaches</a:t>
            </a:r>
            <a:endParaRPr lang="en-GB" sz="1800" dirty="0"/>
          </a:p>
          <a:p>
            <a:pPr lvl="0">
              <a:lnSpc>
                <a:spcPct val="100000"/>
              </a:lnSpc>
              <a:buFont typeface="Arial" charset="0"/>
              <a:buChar char="•"/>
            </a:pPr>
            <a:r>
              <a:rPr lang="en-AU" sz="1800" dirty="0"/>
              <a:t> Sustainability</a:t>
            </a:r>
            <a:endParaRPr lang="en-GB" sz="1800" dirty="0"/>
          </a:p>
          <a:p>
            <a:pPr lvl="0">
              <a:lnSpc>
                <a:spcPct val="100000"/>
              </a:lnSpc>
              <a:buFont typeface="Arial" charset="0"/>
              <a:buChar char="•"/>
            </a:pPr>
            <a:r>
              <a:rPr lang="en-AU" sz="1800" dirty="0"/>
              <a:t> Accountability and transparency</a:t>
            </a:r>
            <a:endParaRPr lang="en-GB" sz="1800" dirty="0"/>
          </a:p>
          <a:p>
            <a:pPr lvl="0">
              <a:lnSpc>
                <a:spcPct val="100000"/>
              </a:lnSpc>
              <a:buFont typeface="Arial" charset="0"/>
              <a:buChar char="•"/>
            </a:pPr>
            <a:r>
              <a:rPr lang="en-AU" sz="1800" dirty="0"/>
              <a:t> Shared responsibility</a:t>
            </a:r>
            <a:endParaRPr lang="en-GB" sz="1800" dirty="0"/>
          </a:p>
        </p:txBody>
      </p:sp>
    </p:spTree>
    <p:extLst>
      <p:ext uri="{BB962C8B-B14F-4D97-AF65-F5344CB8AC3E}">
        <p14:creationId xmlns:p14="http://schemas.microsoft.com/office/powerpoint/2010/main" val="133954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promotion: advocacy</a:t>
            </a:r>
          </a:p>
        </p:txBody>
      </p:sp>
      <p:sp>
        <p:nvSpPr>
          <p:cNvPr id="3" name="Subtitle 2"/>
          <p:cNvSpPr>
            <a:spLocks noGrp="1"/>
          </p:cNvSpPr>
          <p:nvPr>
            <p:ph type="subTitle" idx="1"/>
          </p:nvPr>
        </p:nvSpPr>
        <p:spPr/>
        <p:txBody>
          <a:bodyPr>
            <a:normAutofit/>
          </a:bodyPr>
          <a:lstStyle/>
          <a:p>
            <a:r>
              <a:rPr lang="en-US" sz="2200" dirty="0"/>
              <a:t>Term 2</a:t>
            </a:r>
          </a:p>
          <a:p>
            <a:r>
              <a:rPr lang="en-US" sz="2200" dirty="0"/>
              <a:t>Week 9</a:t>
            </a:r>
          </a:p>
        </p:txBody>
      </p:sp>
    </p:spTree>
    <p:extLst>
      <p:ext uri="{BB962C8B-B14F-4D97-AF65-F5344CB8AC3E}">
        <p14:creationId xmlns:p14="http://schemas.microsoft.com/office/powerpoint/2010/main" val="2222670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using champions</a:t>
            </a:r>
          </a:p>
        </p:txBody>
      </p:sp>
      <p:sp>
        <p:nvSpPr>
          <p:cNvPr id="3" name="Content Placeholder 2"/>
          <p:cNvSpPr>
            <a:spLocks noGrp="1"/>
          </p:cNvSpPr>
          <p:nvPr>
            <p:ph idx="1"/>
          </p:nvPr>
        </p:nvSpPr>
        <p:spPr/>
        <p:txBody>
          <a:bodyPr/>
          <a:lstStyle/>
          <a:p>
            <a:r>
              <a:rPr lang="en-US" dirty="0"/>
              <a:t>What do they do?</a:t>
            </a:r>
          </a:p>
          <a:p>
            <a:r>
              <a:rPr lang="en-US" dirty="0"/>
              <a:t>They should bring credibility to the issue</a:t>
            </a:r>
          </a:p>
          <a:p>
            <a:r>
              <a:rPr lang="en-US" dirty="0"/>
              <a:t>They should be passionate and knowledgeable on the issue</a:t>
            </a:r>
          </a:p>
          <a:p>
            <a:r>
              <a:rPr lang="en-US" dirty="0"/>
              <a:t>They should be enthusiastic about the purpose of the campaign</a:t>
            </a:r>
          </a:p>
          <a:p>
            <a:endParaRPr lang="en-US" dirty="0"/>
          </a:p>
          <a:p>
            <a:r>
              <a:rPr lang="en-US" dirty="0"/>
              <a:t>Note: the Champion does not have to be famous already, they can be created as a champion and then used to raise awareness. (think: Telethon child)</a:t>
            </a:r>
          </a:p>
        </p:txBody>
      </p:sp>
    </p:spTree>
    <p:extLst>
      <p:ext uri="{BB962C8B-B14F-4D97-AF65-F5344CB8AC3E}">
        <p14:creationId xmlns:p14="http://schemas.microsoft.com/office/powerpoint/2010/main" val="3395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204704" cy="1499616"/>
          </a:xfrm>
        </p:spPr>
        <p:txBody>
          <a:bodyPr/>
          <a:lstStyle/>
          <a:p>
            <a:r>
              <a:rPr lang="en-US" dirty="0"/>
              <a:t>Let’s take it back a step</a:t>
            </a:r>
            <a:r>
              <a:rPr lang="mr-IN" dirty="0"/>
              <a:t>…</a:t>
            </a:r>
            <a:r>
              <a:rPr lang="en-US" dirty="0"/>
              <a:t>What is the NSFCC?</a:t>
            </a:r>
          </a:p>
        </p:txBody>
      </p:sp>
      <p:sp>
        <p:nvSpPr>
          <p:cNvPr id="3" name="Content Placeholder 2"/>
          <p:cNvSpPr>
            <a:spLocks noGrp="1"/>
          </p:cNvSpPr>
          <p:nvPr>
            <p:ph idx="1"/>
          </p:nvPr>
        </p:nvSpPr>
        <p:spPr/>
        <p:txBody>
          <a:bodyPr/>
          <a:lstStyle/>
          <a:p>
            <a:pPr>
              <a:buFont typeface="Wingdings" charset="2"/>
              <a:buChar char="v"/>
            </a:pPr>
            <a:r>
              <a:rPr lang="en-US" dirty="0"/>
              <a:t>The Framework provides guidance for the development and implementation of policies, strategies, actions and services to reduce the impact of chronic conditions in Australia. It supersedes the </a:t>
            </a:r>
            <a:r>
              <a:rPr lang="en-US" u="sng" dirty="0">
                <a:hlinkClick r:id="rId2"/>
              </a:rPr>
              <a:t>National Chronic Disease Strategy 2005</a:t>
            </a:r>
            <a:r>
              <a:rPr lang="en-US" dirty="0"/>
              <a:t> and associated </a:t>
            </a:r>
            <a:r>
              <a:rPr lang="en-US" u="sng" dirty="0">
                <a:hlinkClick r:id="rId2"/>
              </a:rPr>
              <a:t>National Service Improvement Frameworks</a:t>
            </a:r>
            <a:r>
              <a:rPr lang="en-US" dirty="0"/>
              <a:t>.</a:t>
            </a:r>
          </a:p>
          <a:p>
            <a:pPr>
              <a:buFont typeface="Wingdings" charset="2"/>
              <a:buChar char="v"/>
            </a:pPr>
            <a:r>
              <a:rPr lang="en-US" dirty="0"/>
              <a:t>The Framework moves away from a disease-specific approach (NHPAs) and provides national direction applicable to a broad range of chronic conditions by </a:t>
            </a:r>
            <a:r>
              <a:rPr lang="en-US" dirty="0" err="1"/>
              <a:t>recognising</a:t>
            </a:r>
            <a:r>
              <a:rPr lang="en-US" dirty="0"/>
              <a:t> that there are often similar underlying principles for the prevention and management of many chronic conditions. </a:t>
            </a:r>
          </a:p>
          <a:p>
            <a:pPr>
              <a:buFont typeface="Wingdings" charset="2"/>
              <a:buChar char="v"/>
            </a:pPr>
            <a:r>
              <a:rPr lang="en-US" dirty="0"/>
              <a:t>The Framework was endorsed by all Health Ministers, and publicly released in May 2017.</a:t>
            </a:r>
          </a:p>
          <a:p>
            <a:pPr>
              <a:buFont typeface="Wingdings" charset="2"/>
              <a:buChar char="v"/>
            </a:pPr>
            <a:r>
              <a:rPr lang="en-US" dirty="0"/>
              <a:t>The timeframe for the framework is 8 years, with a review every 3 years</a:t>
            </a:r>
          </a:p>
        </p:txBody>
      </p:sp>
    </p:spTree>
    <p:extLst>
      <p:ext uri="{BB962C8B-B14F-4D97-AF65-F5344CB8AC3E}">
        <p14:creationId xmlns:p14="http://schemas.microsoft.com/office/powerpoint/2010/main" val="185607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a:t>
            </a:r>
            <a:r>
              <a:rPr lang="en-US" dirty="0" err="1"/>
              <a:t>nsfcc</a:t>
            </a:r>
            <a:r>
              <a:rPr lang="en-US" dirty="0"/>
              <a:t>?</a:t>
            </a:r>
          </a:p>
        </p:txBody>
      </p:sp>
      <p:sp>
        <p:nvSpPr>
          <p:cNvPr id="3" name="Content Placeholder 2"/>
          <p:cNvSpPr>
            <a:spLocks noGrp="1"/>
          </p:cNvSpPr>
          <p:nvPr>
            <p:ph idx="1"/>
          </p:nvPr>
        </p:nvSpPr>
        <p:spPr/>
        <p:txBody>
          <a:bodyPr/>
          <a:lstStyle/>
          <a:p>
            <a:pPr>
              <a:buFont typeface="Wingdings" charset="2"/>
              <a:buChar char="v"/>
            </a:pPr>
            <a:r>
              <a:rPr lang="en-US" dirty="0"/>
              <a:t>It is the overarching policy for the prevention and management of chronic conditions in Australia.</a:t>
            </a:r>
          </a:p>
          <a:p>
            <a:pPr>
              <a:buFont typeface="Wingdings" charset="2"/>
              <a:buChar char="v"/>
            </a:pPr>
            <a:r>
              <a:rPr lang="en-US" dirty="0"/>
              <a:t>It provides guidance for the development and implementation of policies, strategies, actions and services to address chronic conditions and improve health outcomes</a:t>
            </a:r>
          </a:p>
        </p:txBody>
      </p:sp>
    </p:spTree>
    <p:extLst>
      <p:ext uri="{BB962C8B-B14F-4D97-AF65-F5344CB8AC3E}">
        <p14:creationId xmlns:p14="http://schemas.microsoft.com/office/powerpoint/2010/main" val="62852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it for?</a:t>
            </a:r>
          </a:p>
        </p:txBody>
      </p:sp>
      <p:sp>
        <p:nvSpPr>
          <p:cNvPr id="3" name="Content Placeholder 2"/>
          <p:cNvSpPr>
            <a:spLocks noGrp="1"/>
          </p:cNvSpPr>
          <p:nvPr>
            <p:ph idx="1"/>
          </p:nvPr>
        </p:nvSpPr>
        <p:spPr/>
        <p:txBody>
          <a:bodyPr/>
          <a:lstStyle/>
          <a:p>
            <a:pPr>
              <a:buFont typeface="Wingdings" charset="2"/>
              <a:buChar char="v"/>
            </a:pPr>
            <a:r>
              <a:rPr lang="en-US" dirty="0"/>
              <a:t>The Framework is directed at decision and policy makers at national, state and local levels.</a:t>
            </a:r>
          </a:p>
          <a:p>
            <a:pPr>
              <a:buFont typeface="Wingdings" charset="2"/>
              <a:buChar char="v"/>
            </a:pPr>
            <a:r>
              <a:rPr lang="en-US" dirty="0"/>
              <a:t>It is a useful resource for governments, the non-government sector, stakeholder </a:t>
            </a:r>
            <a:r>
              <a:rPr lang="en-US" dirty="0" err="1"/>
              <a:t>organisations</a:t>
            </a:r>
            <a:r>
              <a:rPr lang="en-US" dirty="0"/>
              <a:t>, local health service providers, private providers and industry members</a:t>
            </a:r>
          </a:p>
          <a:p>
            <a:pPr>
              <a:buFont typeface="Wingdings" charset="2"/>
              <a:buChar char="v"/>
            </a:pPr>
            <a:r>
              <a:rPr lang="en-US" dirty="0"/>
              <a:t>Communities that advocate for, and provide care and education for, people with chronic conditions and their </a:t>
            </a:r>
            <a:r>
              <a:rPr lang="en-US" dirty="0" err="1"/>
              <a:t>carers</a:t>
            </a:r>
            <a:r>
              <a:rPr lang="en-US" dirty="0"/>
              <a:t> and families.</a:t>
            </a:r>
          </a:p>
        </p:txBody>
      </p:sp>
    </p:spTree>
    <p:extLst>
      <p:ext uri="{BB962C8B-B14F-4D97-AF65-F5344CB8AC3E}">
        <p14:creationId xmlns:p14="http://schemas.microsoft.com/office/powerpoint/2010/main" val="2249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wrote it?</a:t>
            </a:r>
          </a:p>
        </p:txBody>
      </p:sp>
      <p:sp>
        <p:nvSpPr>
          <p:cNvPr id="3" name="Content Placeholder 2"/>
          <p:cNvSpPr>
            <a:spLocks noGrp="1"/>
          </p:cNvSpPr>
          <p:nvPr>
            <p:ph idx="1"/>
          </p:nvPr>
        </p:nvSpPr>
        <p:spPr/>
        <p:txBody>
          <a:bodyPr/>
          <a:lstStyle/>
          <a:p>
            <a:r>
              <a:rPr lang="en-US" dirty="0"/>
              <a:t>Australian Health Ministers’ Advisory Council, the Australian Government, in partnership with the states and territories. </a:t>
            </a:r>
          </a:p>
        </p:txBody>
      </p:sp>
    </p:spTree>
    <p:extLst>
      <p:ext uri="{BB962C8B-B14F-4D97-AF65-F5344CB8AC3E}">
        <p14:creationId xmlns:p14="http://schemas.microsoft.com/office/powerpoint/2010/main" val="7870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define chronic conditions:</a:t>
            </a:r>
          </a:p>
        </p:txBody>
      </p:sp>
      <p:sp>
        <p:nvSpPr>
          <p:cNvPr id="3" name="Content Placeholder 2"/>
          <p:cNvSpPr>
            <a:spLocks noGrp="1"/>
          </p:cNvSpPr>
          <p:nvPr>
            <p:ph idx="1"/>
          </p:nvPr>
        </p:nvSpPr>
        <p:spPr>
          <a:xfrm>
            <a:off x="1024128" y="1871663"/>
            <a:ext cx="9720073" cy="4437697"/>
          </a:xfrm>
        </p:spPr>
        <p:txBody>
          <a:bodyPr>
            <a:normAutofit fontScale="85000" lnSpcReduction="20000"/>
          </a:bodyPr>
          <a:lstStyle/>
          <a:p>
            <a:r>
              <a:rPr lang="en-AU" dirty="0"/>
              <a:t>“In the Framework, the use of the term ‘chronic conditions’ encompasses a broad range of chronic and complex health conditions across the spectrum of illness, including mental illness, trauma, disability and genetic disorders”</a:t>
            </a:r>
          </a:p>
          <a:p>
            <a:r>
              <a:rPr lang="en-US" dirty="0"/>
              <a:t>Chronic conditions:</a:t>
            </a:r>
          </a:p>
          <a:p>
            <a:pPr lvl="0">
              <a:buFont typeface="Arial" charset="0"/>
              <a:buChar char="•"/>
            </a:pPr>
            <a:r>
              <a:rPr lang="en-AU" dirty="0"/>
              <a:t> have complex and multiple causes;</a:t>
            </a:r>
            <a:endParaRPr lang="en-GB" dirty="0"/>
          </a:p>
          <a:p>
            <a:pPr lvl="0">
              <a:buFont typeface="Arial" charset="0"/>
              <a:buChar char="•"/>
            </a:pPr>
            <a:r>
              <a:rPr lang="en-AU" dirty="0"/>
              <a:t> usually have a gradual onset, although they can have sudden onset and acute stages;</a:t>
            </a:r>
            <a:endParaRPr lang="en-GB" dirty="0"/>
          </a:p>
          <a:p>
            <a:pPr lvl="0">
              <a:buFont typeface="Arial" charset="0"/>
              <a:buChar char="•"/>
            </a:pPr>
            <a:r>
              <a:rPr lang="en-AU" dirty="0"/>
              <a:t> can occur at any age, although they become more prevalent with older age;</a:t>
            </a:r>
            <a:endParaRPr lang="en-GB" dirty="0"/>
          </a:p>
          <a:p>
            <a:pPr lvl="0">
              <a:buFont typeface="Arial" charset="0"/>
              <a:buChar char="•"/>
            </a:pPr>
            <a:r>
              <a:rPr lang="en-AU" dirty="0"/>
              <a:t> can reduce quality of life and create limitations and disability;</a:t>
            </a:r>
            <a:endParaRPr lang="en-GB" dirty="0"/>
          </a:p>
          <a:p>
            <a:pPr lvl="0">
              <a:buFont typeface="Arial" charset="0"/>
              <a:buChar char="•"/>
            </a:pPr>
            <a:r>
              <a:rPr lang="en-AU" dirty="0"/>
              <a:t> are long-term and persistent</a:t>
            </a:r>
          </a:p>
          <a:p>
            <a:pPr lvl="0">
              <a:buFont typeface="Arial" charset="0"/>
              <a:buChar char="•"/>
            </a:pPr>
            <a:r>
              <a:rPr lang="en-AU" dirty="0"/>
              <a:t> while not usually immediately life threatening, are the most common and leading cause of premature mortality.</a:t>
            </a:r>
          </a:p>
          <a:p>
            <a:pPr marL="0" lvl="0" indent="0" algn="r">
              <a:buNone/>
            </a:pPr>
            <a:r>
              <a:rPr lang="en-AU" dirty="0"/>
              <a:t>EXAMPLES of chronic conditions?</a:t>
            </a:r>
            <a:endParaRPr lang="en-GB" dirty="0"/>
          </a:p>
          <a:p>
            <a:pPr marL="0" indent="0">
              <a:buNone/>
            </a:pPr>
            <a:r>
              <a:rPr lang="en-US" u="sng" dirty="0"/>
              <a:t>PAIRS TASK: Create an inclusive definition for “Chronic Condition”</a:t>
            </a:r>
          </a:p>
        </p:txBody>
      </p:sp>
    </p:spTree>
    <p:extLst>
      <p:ext uri="{BB962C8B-B14F-4D97-AF65-F5344CB8AC3E}">
        <p14:creationId xmlns:p14="http://schemas.microsoft.com/office/powerpoint/2010/main" val="19694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 is a concept map of the National Strategic Framework for Chronic Conditions. The figure is comprised of a central image of four concentric circles, displaying the Principles, Enablers, Objectives, Strategic Priority Areas and the Vision of the Framework in the centre.&#10;The outermost circle is blue and contains the Principles of the Framework around the circumference of the circle. There are eight Principles - they are Equity, Collaboration &amp; Partnerships, Access, Evidence-based, Accountability &amp; Transparency, Shared responsibility, Sustainability, and Person-centred approaches.&#10;The second circle in is also blue and contains the Enablers of the Framework around the circumference. There are seven Enablers – they are Governance &amp; Leadership, Research, Data &amp; Information, Health Workforce, Health Literacy, Technology, and Resources.&#10;The third circle is divided into three segments of varying shades of green. Each segment includes one of the three Objectives of the Framework, along with the Strategic Priority Areas associated with the Objective.  &#10;Objective 1 is “Focus on prevention for a healthier Australia”. The Strategic Priority Areas identified for Objective 1 are:&#10;SPA 1.1 – Promote health and reduce risk&#10;SPA 1.2 - Partnerships for health&#10;SPA 1.3 - Critical life stages&#10;SPA 1.4 - Timely and appropriate detection and intervention&#10;Objective 2 is “Provide efficient, effective and appropriate care to support people with chronic conditions to optimise quality of life”. The Strategic Priority Areas identified for Objective 2 are:&#10;SPA 2.1 - Active engagement&#10;SPA 2.2 - Continuity of care&#10;SPA 2.3 - Accessible health services&#10;SPA 2.4 - Information sharing&#10;SPA 2.5 - Supportive systems&#10;Objective 3 is “Target priority populations”. The Strategic Priority Areas identified for Objective 3 are:&#10;SPA 3.1 – Aboriginal and Torres Strait Islander health&#10;SPA 3.2 – Action and empowerment&#10;Each of the three Objective segments has a one-directional arrow pointing from the Objective segment to the innermost circle in the diagram.&#10;The innermost circle is dark blue and contains the Vision of the Framework at the centre of the diagram. The Vision is: All Australians live healthier lives through effective prevention and management of chronic conditions.&#10;Sitting above the four concentric circles is a wide, grey rectangle that lists the Partners identified in the Framework. The Partners are: Government (at all levels); Non-Government Organisations; Private Sector and Industry; Researchers and Academics; Communities; and Individuals.&#10;There is a black one-directional arrow that points from the Partners rectangle to the four concentric circles.&#10;Sitting below the four concentric circles is another black one-directional arrow connecting the concentric circles to a second wide, grey rectangle. Inside the grey rectangle there is a wide, green rectangle with the text “Policies, Strategies, Actions and Services”. Underneath this is a second wide green rectangle with the text “Outcomes and Indicators: Monitor progress towards meeting the Objectives”. The two green rectangles are linked by curved one-directional arrows to indicate a cyclic nature. On the right, the arrow points from the Policies rectangle (top) to the Outcomes rectangle (bottom); on the left, the arrow points from the Outcomes rectangle (bottom) to the Policies rectangle (top)." title="Figure 1 Concept map of the National Strategic Framework for Chronic Conditions"/>
          <p:cNvPicPr/>
          <p:nvPr/>
        </p:nvPicPr>
        <p:blipFill>
          <a:blip r:embed="rId2" cstate="print">
            <a:extLst>
              <a:ext uri="{28A0092B-C50C-407E-A947-70E740481C1C}">
                <a14:useLocalDpi xmlns:a14="http://schemas.microsoft.com/office/drawing/2010/main" val="0"/>
              </a:ext>
            </a:extLst>
          </a:blip>
          <a:stretch>
            <a:fillRect/>
          </a:stretch>
        </p:blipFill>
        <p:spPr>
          <a:xfrm>
            <a:off x="3871913" y="471487"/>
            <a:ext cx="4353878" cy="5600701"/>
          </a:xfrm>
          <a:prstGeom prst="rect">
            <a:avLst/>
          </a:prstGeom>
        </p:spPr>
      </p:pic>
    </p:spTree>
    <p:extLst>
      <p:ext uri="{BB962C8B-B14F-4D97-AF65-F5344CB8AC3E}">
        <p14:creationId xmlns:p14="http://schemas.microsoft.com/office/powerpoint/2010/main" val="205684439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objectives of the </a:t>
            </a:r>
            <a:r>
              <a:rPr lang="en-US" dirty="0" err="1"/>
              <a:t>nsfcc</a:t>
            </a:r>
            <a:r>
              <a:rPr lang="en-US" dirty="0"/>
              <a:t>:</a:t>
            </a:r>
          </a:p>
        </p:txBody>
      </p:sp>
      <p:sp>
        <p:nvSpPr>
          <p:cNvPr id="3" name="Content Placeholder 2"/>
          <p:cNvSpPr>
            <a:spLocks noGrp="1"/>
          </p:cNvSpPr>
          <p:nvPr>
            <p:ph idx="1"/>
          </p:nvPr>
        </p:nvSpPr>
        <p:spPr/>
        <p:txBody>
          <a:bodyPr/>
          <a:lstStyle/>
          <a:p>
            <a:pPr marL="457200" lvl="0" indent="-457200">
              <a:buFont typeface="+mj-lt"/>
              <a:buAutoNum type="arabicPeriod"/>
            </a:pPr>
            <a:r>
              <a:rPr lang="en-AU" sz="2800" dirty="0"/>
              <a:t>Focus on prevention for a healthier Australia</a:t>
            </a:r>
          </a:p>
          <a:p>
            <a:pPr marL="457200" lvl="0" indent="-457200">
              <a:buFont typeface="+mj-lt"/>
              <a:buAutoNum type="arabicPeriod"/>
            </a:pPr>
            <a:endParaRPr lang="en-GB" sz="2800" dirty="0"/>
          </a:p>
          <a:p>
            <a:pPr marL="457200" lvl="0" indent="-457200">
              <a:buFont typeface="+mj-lt"/>
              <a:buAutoNum type="arabicPeriod"/>
            </a:pPr>
            <a:r>
              <a:rPr lang="en-AU" sz="2800" dirty="0"/>
              <a:t> Provide efficient, effective and appropriate care to support people with chronic conditions to optimise quality of life</a:t>
            </a:r>
          </a:p>
          <a:p>
            <a:pPr marL="457200" lvl="0" indent="-457200">
              <a:buFont typeface="+mj-lt"/>
              <a:buAutoNum type="arabicPeriod"/>
            </a:pPr>
            <a:endParaRPr lang="en-GB" sz="2800" dirty="0"/>
          </a:p>
          <a:p>
            <a:pPr marL="457200" lvl="0" indent="-457200">
              <a:buFont typeface="+mj-lt"/>
              <a:buAutoNum type="arabicPeriod"/>
            </a:pPr>
            <a:r>
              <a:rPr lang="en-AU" sz="2800" dirty="0"/>
              <a:t> Target priority populations.</a:t>
            </a:r>
          </a:p>
          <a:p>
            <a:pPr marL="457200" lvl="0" indent="-457200">
              <a:buFont typeface="+mj-lt"/>
              <a:buAutoNum type="arabicPeriod"/>
            </a:pPr>
            <a:endParaRPr lang="en-GB" dirty="0"/>
          </a:p>
          <a:p>
            <a:endParaRPr lang="en-US" dirty="0"/>
          </a:p>
        </p:txBody>
      </p:sp>
    </p:spTree>
    <p:extLst>
      <p:ext uri="{BB962C8B-B14F-4D97-AF65-F5344CB8AC3E}">
        <p14:creationId xmlns:p14="http://schemas.microsoft.com/office/powerpoint/2010/main" val="20003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#1</a:t>
            </a:r>
          </a:p>
        </p:txBody>
      </p:sp>
      <p:sp>
        <p:nvSpPr>
          <p:cNvPr id="3" name="Content Placeholder 2"/>
          <p:cNvSpPr>
            <a:spLocks noGrp="1"/>
          </p:cNvSpPr>
          <p:nvPr>
            <p:ph idx="1"/>
          </p:nvPr>
        </p:nvSpPr>
        <p:spPr/>
        <p:txBody>
          <a:bodyPr/>
          <a:lstStyle/>
          <a:p>
            <a:pPr marL="0" lvl="0" indent="0">
              <a:buNone/>
            </a:pPr>
            <a:r>
              <a:rPr lang="en-AU" u="sng" dirty="0"/>
              <a:t>“Focus on prevention for a healthier Australia”</a:t>
            </a:r>
          </a:p>
          <a:p>
            <a:pPr lvl="0">
              <a:buFont typeface="Wingdings" charset="2"/>
              <a:buChar char="v"/>
            </a:pPr>
            <a:r>
              <a:rPr lang="en-AU" dirty="0"/>
              <a:t>Prevention is better than cure! </a:t>
            </a:r>
          </a:p>
          <a:p>
            <a:pPr lvl="0">
              <a:buFont typeface="Wingdings" charset="2"/>
              <a:buChar char="v"/>
            </a:pPr>
            <a:r>
              <a:rPr lang="en-AU" dirty="0"/>
              <a:t>If we can prevent rather than cure, this is better way to spend money and resources within the health system. </a:t>
            </a:r>
          </a:p>
          <a:p>
            <a:pPr lvl="0">
              <a:buFont typeface="Wingdings" charset="2"/>
              <a:buChar char="v"/>
            </a:pPr>
            <a:r>
              <a:rPr lang="en-AU" dirty="0"/>
              <a:t>Prevention has economic benefits and delivers the greatest improvement in health outcomes for future Australian generations.</a:t>
            </a:r>
          </a:p>
          <a:p>
            <a:pPr lvl="0">
              <a:buFont typeface="Wingdings" charset="2"/>
              <a:buChar char="v"/>
            </a:pPr>
            <a:r>
              <a:rPr lang="en-AU" dirty="0"/>
              <a:t>Many preventative strategies target behavioural risk factors.</a:t>
            </a:r>
          </a:p>
        </p:txBody>
      </p:sp>
    </p:spTree>
    <p:extLst>
      <p:ext uri="{BB962C8B-B14F-4D97-AF65-F5344CB8AC3E}">
        <p14:creationId xmlns:p14="http://schemas.microsoft.com/office/powerpoint/2010/main" val="94684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#1</a:t>
            </a:r>
          </a:p>
        </p:txBody>
      </p:sp>
      <p:sp>
        <p:nvSpPr>
          <p:cNvPr id="3" name="Content Placeholder 2"/>
          <p:cNvSpPr>
            <a:spLocks noGrp="1"/>
          </p:cNvSpPr>
          <p:nvPr>
            <p:ph idx="1"/>
          </p:nvPr>
        </p:nvSpPr>
        <p:spPr/>
        <p:txBody>
          <a:bodyPr/>
          <a:lstStyle/>
          <a:p>
            <a:r>
              <a:rPr lang="en-AU" dirty="0"/>
              <a:t>What success will look like:</a:t>
            </a:r>
          </a:p>
          <a:p>
            <a:pPr>
              <a:buFont typeface="Wingdings" charset="2"/>
              <a:buChar char="v"/>
            </a:pPr>
            <a:r>
              <a:rPr lang="en-AU" dirty="0"/>
              <a:t>The proportion of Australians living with preventable chronic conditions or associated risk factors is reduced.</a:t>
            </a:r>
          </a:p>
          <a:p>
            <a:pPr>
              <a:buFont typeface="Wingdings" charset="2"/>
              <a:buChar char="v"/>
            </a:pPr>
            <a:r>
              <a:rPr lang="en-AU" dirty="0"/>
              <a:t>Australia meets the voluntary global targets outlined in the WHO Global Action Plan for the Prevention and Control of Non-communicable Diseases 2013–2020</a:t>
            </a:r>
          </a:p>
          <a:p>
            <a:pPr>
              <a:buFont typeface="Wingdings" charset="2"/>
              <a:buChar char="v"/>
            </a:pPr>
            <a:r>
              <a:rPr lang="en-AU" dirty="0"/>
              <a:t>Australians with chronic conditions, or associated risk factors, develop them later in life and receive timely interventions to achieve optimal health outcomes. </a:t>
            </a:r>
          </a:p>
        </p:txBody>
      </p:sp>
    </p:spTree>
    <p:extLst>
      <p:ext uri="{BB962C8B-B14F-4D97-AF65-F5344CB8AC3E}">
        <p14:creationId xmlns:p14="http://schemas.microsoft.com/office/powerpoint/2010/main" val="89349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#1</a:t>
            </a:r>
          </a:p>
        </p:txBody>
      </p:sp>
      <p:sp>
        <p:nvSpPr>
          <p:cNvPr id="3" name="Content Placeholder 2"/>
          <p:cNvSpPr>
            <a:spLocks noGrp="1"/>
          </p:cNvSpPr>
          <p:nvPr>
            <p:ph idx="1"/>
          </p:nvPr>
        </p:nvSpPr>
        <p:spPr/>
        <p:txBody>
          <a:bodyPr>
            <a:normAutofit fontScale="92500" lnSpcReduction="10000"/>
          </a:bodyPr>
          <a:lstStyle/>
          <a:p>
            <a:r>
              <a:rPr lang="en-US" dirty="0"/>
              <a:t>How will this be achieved?</a:t>
            </a:r>
          </a:p>
          <a:p>
            <a:r>
              <a:rPr lang="en-US" dirty="0"/>
              <a:t>HEALTH PROMOTION! Enabling, mediating and advocating!</a:t>
            </a:r>
          </a:p>
          <a:p>
            <a:endParaRPr lang="en-US" dirty="0"/>
          </a:p>
          <a:p>
            <a:pPr>
              <a:buFont typeface="Wingdings" charset="2"/>
              <a:buChar char="v"/>
            </a:pPr>
            <a:r>
              <a:rPr lang="en-US" dirty="0"/>
              <a:t>Prevent or delay the onset of chronic conditions through modification of environmental, social and </a:t>
            </a:r>
            <a:r>
              <a:rPr lang="en-US" dirty="0" err="1"/>
              <a:t>behavioural</a:t>
            </a:r>
            <a:r>
              <a:rPr lang="en-US" dirty="0"/>
              <a:t> factors.</a:t>
            </a:r>
          </a:p>
          <a:p>
            <a:pPr>
              <a:buFont typeface="Wingdings" charset="2"/>
              <a:buChar char="v"/>
            </a:pPr>
            <a:r>
              <a:rPr lang="en-US" dirty="0"/>
              <a:t>Minimize disease progression (from early symptoms onwards) and reduce the onset of other related chronic conditions </a:t>
            </a:r>
          </a:p>
          <a:p>
            <a:pPr>
              <a:buFont typeface="Wingdings" charset="2"/>
              <a:buChar char="v"/>
            </a:pPr>
            <a:r>
              <a:rPr lang="en-US" dirty="0"/>
              <a:t>Creating partnerships for health</a:t>
            </a:r>
          </a:p>
          <a:p>
            <a:pPr>
              <a:buFont typeface="Wingdings" charset="2"/>
              <a:buChar char="v"/>
            </a:pPr>
            <a:r>
              <a:rPr lang="en-US" dirty="0"/>
              <a:t>Timely and appropriate disease detection/intervention</a:t>
            </a:r>
          </a:p>
          <a:p>
            <a:pPr>
              <a:buFont typeface="Wingdings" charset="2"/>
              <a:buChar char="v"/>
            </a:pPr>
            <a:r>
              <a:rPr lang="en-US" dirty="0"/>
              <a:t>Developing a life-course approach to prevention</a:t>
            </a:r>
          </a:p>
          <a:p>
            <a:endParaRPr lang="en-US" dirty="0"/>
          </a:p>
        </p:txBody>
      </p:sp>
    </p:spTree>
    <p:extLst>
      <p:ext uri="{BB962C8B-B14F-4D97-AF65-F5344CB8AC3E}">
        <p14:creationId xmlns:p14="http://schemas.microsoft.com/office/powerpoint/2010/main" val="79618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champions example: </a:t>
            </a:r>
            <a:r>
              <a:rPr lang="en-US" dirty="0" err="1"/>
              <a:t>ruok</a:t>
            </a:r>
            <a:r>
              <a:rPr lang="en-US" dirty="0"/>
              <a:t>? day</a:t>
            </a:r>
          </a:p>
        </p:txBody>
      </p:sp>
      <p:sp>
        <p:nvSpPr>
          <p:cNvPr id="3" name="Content Placeholder 2"/>
          <p:cNvSpPr>
            <a:spLocks noGrp="1"/>
          </p:cNvSpPr>
          <p:nvPr>
            <p:ph idx="1"/>
          </p:nvPr>
        </p:nvSpPr>
        <p:spPr/>
        <p:txBody>
          <a:bodyPr/>
          <a:lstStyle/>
          <a:p>
            <a:r>
              <a:rPr lang="en-US" dirty="0"/>
              <a:t>RU OK? Day uses a range of celebrities as champions to raise awareness of their campaign.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26" y="3237774"/>
            <a:ext cx="2940662" cy="33850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790" y="3237774"/>
            <a:ext cx="5805343" cy="3620226"/>
          </a:xfrm>
          <a:prstGeom prst="rect">
            <a:avLst/>
          </a:prstGeom>
        </p:spPr>
      </p:pic>
    </p:spTree>
    <p:extLst>
      <p:ext uri="{BB962C8B-B14F-4D97-AF65-F5344CB8AC3E}">
        <p14:creationId xmlns:p14="http://schemas.microsoft.com/office/powerpoint/2010/main" val="47812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a:t>
            </a:r>
          </a:p>
        </p:txBody>
      </p:sp>
      <p:sp>
        <p:nvSpPr>
          <p:cNvPr id="3" name="Content Placeholder 2"/>
          <p:cNvSpPr>
            <a:spLocks noGrp="1"/>
          </p:cNvSpPr>
          <p:nvPr>
            <p:ph idx="1"/>
          </p:nvPr>
        </p:nvSpPr>
        <p:spPr/>
        <p:txBody>
          <a:bodyPr/>
          <a:lstStyle/>
          <a:p>
            <a:pPr marL="0" lvl="0" indent="0">
              <a:buNone/>
            </a:pPr>
            <a:r>
              <a:rPr lang="en-AU" u="sng" dirty="0"/>
              <a:t>“Provide efficient, effective and appropriate care to support people with chronic conditions to optimise quality of life”</a:t>
            </a:r>
          </a:p>
          <a:p>
            <a:pPr lvl="0">
              <a:buFont typeface="Wingdings" charset="2"/>
              <a:buChar char="v"/>
            </a:pPr>
            <a:r>
              <a:rPr lang="en-AU" dirty="0"/>
              <a:t>All Australians are entitled to have access to effective healthcare</a:t>
            </a:r>
          </a:p>
          <a:p>
            <a:pPr lvl="0">
              <a:buFont typeface="Wingdings" charset="2"/>
              <a:buChar char="v"/>
            </a:pPr>
            <a:r>
              <a:rPr lang="en-AU" dirty="0"/>
              <a:t>Chronic conditions are varied in their severity and functional impact, and therefore the support required is varied too. </a:t>
            </a:r>
          </a:p>
          <a:p>
            <a:pPr lvl="0">
              <a:buFont typeface="Wingdings" charset="2"/>
              <a:buChar char="v"/>
            </a:pPr>
            <a:r>
              <a:rPr lang="en-AU" dirty="0"/>
              <a:t>The goal is to provide appropriate health care support for individuals with chronic conditions so they can experience improved quality of life. </a:t>
            </a:r>
          </a:p>
          <a:p>
            <a:pPr lvl="0">
              <a:buFont typeface="Wingdings" charset="2"/>
              <a:buChar char="v"/>
            </a:pPr>
            <a:endParaRPr lang="en-AU" dirty="0"/>
          </a:p>
          <a:p>
            <a:pPr marL="0" lvl="0" indent="0">
              <a:buNone/>
            </a:pPr>
            <a:endParaRPr lang="en-AU" dirty="0"/>
          </a:p>
          <a:p>
            <a:pPr marL="0" lvl="0" indent="0">
              <a:buNone/>
            </a:pPr>
            <a:endParaRPr lang="en-GB" dirty="0"/>
          </a:p>
        </p:txBody>
      </p:sp>
    </p:spTree>
    <p:extLst>
      <p:ext uri="{BB962C8B-B14F-4D97-AF65-F5344CB8AC3E}">
        <p14:creationId xmlns:p14="http://schemas.microsoft.com/office/powerpoint/2010/main" val="749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a:t>
            </a:r>
          </a:p>
        </p:txBody>
      </p:sp>
      <p:sp>
        <p:nvSpPr>
          <p:cNvPr id="3" name="Content Placeholder 2"/>
          <p:cNvSpPr>
            <a:spLocks noGrp="1"/>
          </p:cNvSpPr>
          <p:nvPr>
            <p:ph idx="1"/>
          </p:nvPr>
        </p:nvSpPr>
        <p:spPr/>
        <p:txBody>
          <a:bodyPr/>
          <a:lstStyle/>
          <a:p>
            <a:r>
              <a:rPr lang="en-AU" dirty="0"/>
              <a:t>What success will look like:</a:t>
            </a:r>
          </a:p>
          <a:p>
            <a:pPr>
              <a:buFont typeface="Wingdings" charset="2"/>
              <a:buChar char="v"/>
            </a:pPr>
            <a:r>
              <a:rPr lang="en-AU" dirty="0"/>
              <a:t>Australians with chronic conditions receive coordinated, person-centred and appropriate care.</a:t>
            </a:r>
          </a:p>
          <a:p>
            <a:pPr>
              <a:buFont typeface="Wingdings" charset="2"/>
              <a:buChar char="v"/>
            </a:pPr>
            <a:r>
              <a:rPr lang="en-AU" dirty="0"/>
              <a:t>Australians experience fewer complications, multi-morbidities or disabilities associated with chronic conditions.</a:t>
            </a:r>
          </a:p>
          <a:p>
            <a:pPr>
              <a:buFont typeface="Wingdings" charset="2"/>
              <a:buChar char="v"/>
            </a:pPr>
            <a:r>
              <a:rPr lang="en-AU" dirty="0"/>
              <a:t>Fewer Australians die prematurely due to specific chronic conditions. </a:t>
            </a:r>
          </a:p>
        </p:txBody>
      </p:sp>
    </p:spTree>
    <p:extLst>
      <p:ext uri="{BB962C8B-B14F-4D97-AF65-F5344CB8AC3E}">
        <p14:creationId xmlns:p14="http://schemas.microsoft.com/office/powerpoint/2010/main" val="8591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a:t>
            </a:r>
          </a:p>
        </p:txBody>
      </p:sp>
      <p:sp>
        <p:nvSpPr>
          <p:cNvPr id="3" name="Content Placeholder 2"/>
          <p:cNvSpPr>
            <a:spLocks noGrp="1"/>
          </p:cNvSpPr>
          <p:nvPr>
            <p:ph idx="1"/>
          </p:nvPr>
        </p:nvSpPr>
        <p:spPr/>
        <p:txBody>
          <a:bodyPr/>
          <a:lstStyle/>
          <a:p>
            <a:r>
              <a:rPr lang="en-US" dirty="0"/>
              <a:t>How will this be achieved?</a:t>
            </a:r>
          </a:p>
          <a:p>
            <a:pPr>
              <a:buFont typeface="Wingdings" charset="2"/>
              <a:buChar char="v"/>
            </a:pPr>
            <a:r>
              <a:rPr lang="en-US" dirty="0"/>
              <a:t>Active engagement of individuals with chronic conditions in the community</a:t>
            </a:r>
          </a:p>
          <a:p>
            <a:pPr>
              <a:buFont typeface="Wingdings" charset="2"/>
              <a:buChar char="v"/>
            </a:pPr>
            <a:r>
              <a:rPr lang="en-US" dirty="0"/>
              <a:t>Continuity and coordination of care along the life course. </a:t>
            </a:r>
          </a:p>
          <a:p>
            <a:pPr>
              <a:buFont typeface="Wingdings" charset="2"/>
              <a:buChar char="v"/>
            </a:pPr>
            <a:r>
              <a:rPr lang="en-US" dirty="0"/>
              <a:t>Consistent, available information and data on the latest technology and developments</a:t>
            </a:r>
          </a:p>
          <a:p>
            <a:endParaRPr lang="en-US" dirty="0"/>
          </a:p>
        </p:txBody>
      </p:sp>
    </p:spTree>
    <p:extLst>
      <p:ext uri="{BB962C8B-B14F-4D97-AF65-F5344CB8AC3E}">
        <p14:creationId xmlns:p14="http://schemas.microsoft.com/office/powerpoint/2010/main" val="6427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#3</a:t>
            </a:r>
          </a:p>
        </p:txBody>
      </p:sp>
      <p:sp>
        <p:nvSpPr>
          <p:cNvPr id="3" name="Content Placeholder 2"/>
          <p:cNvSpPr>
            <a:spLocks noGrp="1"/>
          </p:cNvSpPr>
          <p:nvPr>
            <p:ph idx="1"/>
          </p:nvPr>
        </p:nvSpPr>
        <p:spPr/>
        <p:txBody>
          <a:bodyPr>
            <a:normAutofit/>
          </a:bodyPr>
          <a:lstStyle/>
          <a:p>
            <a:r>
              <a:rPr lang="en-AU" u="sng" dirty="0"/>
              <a:t>“Target priority populations.” </a:t>
            </a:r>
          </a:p>
          <a:p>
            <a:pPr lvl="0">
              <a:buFont typeface="Wingdings" charset="2"/>
              <a:buChar char="v"/>
            </a:pPr>
            <a:r>
              <a:rPr lang="en-AU" dirty="0"/>
              <a:t>Some population groups suffer from more chronic conditions than others.</a:t>
            </a:r>
          </a:p>
          <a:p>
            <a:pPr marL="0" lvl="0" indent="0">
              <a:buNone/>
            </a:pPr>
            <a:r>
              <a:rPr lang="en-AU" dirty="0"/>
              <a:t>WHY? </a:t>
            </a:r>
          </a:p>
          <a:p>
            <a:pPr lvl="0">
              <a:buFont typeface="Arial" charset="0"/>
              <a:buChar char="•"/>
            </a:pPr>
            <a:r>
              <a:rPr lang="en-AU" dirty="0"/>
              <a:t> some populations are more exposed to more negative social, environmental, cultural and biomedical factors. These are beyond their control, and often AVOIDABLE. </a:t>
            </a:r>
          </a:p>
          <a:p>
            <a:pPr lvl="0">
              <a:buFont typeface="Arial" charset="0"/>
              <a:buChar char="•"/>
            </a:pPr>
            <a:r>
              <a:rPr lang="en-AU" dirty="0"/>
              <a:t> these populations tend to experience poorer health, so health promotion needs to be focused on the elements that are causing these health inequities.</a:t>
            </a:r>
          </a:p>
          <a:p>
            <a:pPr lvl="0"/>
            <a:endParaRPr lang="en-GB" dirty="0"/>
          </a:p>
          <a:p>
            <a:endParaRPr lang="en-US" dirty="0"/>
          </a:p>
        </p:txBody>
      </p:sp>
    </p:spTree>
    <p:extLst>
      <p:ext uri="{BB962C8B-B14F-4D97-AF65-F5344CB8AC3E}">
        <p14:creationId xmlns:p14="http://schemas.microsoft.com/office/powerpoint/2010/main" val="159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#3</a:t>
            </a:r>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Target priority populations include but are not limited to:</a:t>
            </a:r>
            <a:endParaRPr lang="en-AU" u="sng" dirty="0"/>
          </a:p>
          <a:p>
            <a:pPr>
              <a:buFont typeface="Arial" charset="0"/>
              <a:buChar char="•"/>
            </a:pPr>
            <a:r>
              <a:rPr lang="en-AU" dirty="0"/>
              <a:t>Aboriginal and Torres Strait Islander people</a:t>
            </a:r>
          </a:p>
          <a:p>
            <a:pPr>
              <a:buFont typeface="Arial" charset="0"/>
              <a:buChar char="•"/>
            </a:pPr>
            <a:r>
              <a:rPr lang="en-AU" dirty="0"/>
              <a:t>People from culturally and linguistically diverse backgrounds</a:t>
            </a:r>
          </a:p>
          <a:p>
            <a:pPr>
              <a:buFont typeface="Arial" charset="0"/>
              <a:buChar char="•"/>
            </a:pPr>
            <a:r>
              <a:rPr lang="en-AU" dirty="0"/>
              <a:t>Older Australians</a:t>
            </a:r>
          </a:p>
          <a:p>
            <a:pPr>
              <a:buFont typeface="Arial" charset="0"/>
              <a:buChar char="•"/>
            </a:pPr>
            <a:r>
              <a:rPr lang="en-AU" dirty="0"/>
              <a:t>Carers of people with chronic conditions</a:t>
            </a:r>
          </a:p>
          <a:p>
            <a:pPr>
              <a:buFont typeface="Arial" charset="0"/>
              <a:buChar char="•"/>
            </a:pPr>
            <a:r>
              <a:rPr lang="en-AU" dirty="0"/>
              <a:t>People experiencing socio-economic disadvantage</a:t>
            </a:r>
          </a:p>
          <a:p>
            <a:pPr>
              <a:buFont typeface="Arial" charset="0"/>
              <a:buChar char="•"/>
            </a:pPr>
            <a:r>
              <a:rPr lang="en-AU" dirty="0"/>
              <a:t>People living in remote, or rural and regional locations</a:t>
            </a:r>
          </a:p>
          <a:p>
            <a:pPr>
              <a:buFont typeface="Arial" charset="0"/>
              <a:buChar char="•"/>
            </a:pPr>
            <a:r>
              <a:rPr lang="en-AU" dirty="0"/>
              <a:t>People with disability</a:t>
            </a:r>
          </a:p>
          <a:p>
            <a:pPr>
              <a:buFont typeface="Arial" charset="0"/>
              <a:buChar char="•"/>
            </a:pPr>
            <a:r>
              <a:rPr lang="en-AU" dirty="0"/>
              <a:t>People with mental illness</a:t>
            </a:r>
          </a:p>
          <a:p>
            <a:pPr>
              <a:buFont typeface="Arial" charset="0"/>
              <a:buChar char="•"/>
            </a:pPr>
            <a:r>
              <a:rPr lang="en-AU" dirty="0"/>
              <a:t>People who are, or have been, incarcerated.</a:t>
            </a:r>
          </a:p>
        </p:txBody>
      </p:sp>
    </p:spTree>
    <p:extLst>
      <p:ext uri="{BB962C8B-B14F-4D97-AF65-F5344CB8AC3E}">
        <p14:creationId xmlns:p14="http://schemas.microsoft.com/office/powerpoint/2010/main" val="188808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#3</a:t>
            </a:r>
          </a:p>
        </p:txBody>
      </p:sp>
      <p:sp>
        <p:nvSpPr>
          <p:cNvPr id="3" name="Content Placeholder 2"/>
          <p:cNvSpPr>
            <a:spLocks noGrp="1"/>
          </p:cNvSpPr>
          <p:nvPr>
            <p:ph idx="1"/>
          </p:nvPr>
        </p:nvSpPr>
        <p:spPr/>
        <p:txBody>
          <a:bodyPr/>
          <a:lstStyle/>
          <a:p>
            <a:r>
              <a:rPr lang="en-AU" dirty="0"/>
              <a:t>What success will look like:</a:t>
            </a:r>
          </a:p>
          <a:p>
            <a:pPr>
              <a:buFont typeface="Wingdings" charset="2"/>
              <a:buChar char="v"/>
            </a:pPr>
            <a:r>
              <a:rPr lang="en-AU" dirty="0"/>
              <a:t>Priority populations have reduced risk of developing chronic conditions.</a:t>
            </a:r>
          </a:p>
          <a:p>
            <a:pPr>
              <a:buFont typeface="Wingdings" charset="2"/>
              <a:buChar char="v"/>
            </a:pPr>
            <a:r>
              <a:rPr lang="en-AU" dirty="0"/>
              <a:t>Priority populations experience fewer complications, multi-morbidities or disabilities associated with chronic conditions.</a:t>
            </a:r>
          </a:p>
          <a:p>
            <a:pPr>
              <a:buFont typeface="Wingdings" charset="2"/>
              <a:buChar char="v"/>
            </a:pPr>
            <a:r>
              <a:rPr lang="en-AU" dirty="0"/>
              <a:t>Aboriginal and Torres Strait Islander people have reduced risk of developing chronic conditions and those with chronic conditions have an improved life expectancy. </a:t>
            </a:r>
          </a:p>
        </p:txBody>
      </p:sp>
    </p:spTree>
    <p:extLst>
      <p:ext uri="{BB962C8B-B14F-4D97-AF65-F5344CB8AC3E}">
        <p14:creationId xmlns:p14="http://schemas.microsoft.com/office/powerpoint/2010/main" val="1999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#3</a:t>
            </a:r>
          </a:p>
        </p:txBody>
      </p:sp>
      <p:sp>
        <p:nvSpPr>
          <p:cNvPr id="3" name="Content Placeholder 2"/>
          <p:cNvSpPr>
            <a:spLocks noGrp="1"/>
          </p:cNvSpPr>
          <p:nvPr>
            <p:ph idx="1"/>
          </p:nvPr>
        </p:nvSpPr>
        <p:spPr/>
        <p:txBody>
          <a:bodyPr/>
          <a:lstStyle/>
          <a:p>
            <a:r>
              <a:rPr lang="en-US" dirty="0"/>
              <a:t>How will this be achieved?</a:t>
            </a:r>
          </a:p>
          <a:p>
            <a:pPr>
              <a:buFont typeface="Wingdings" charset="2"/>
              <a:buChar char="v"/>
            </a:pPr>
            <a:r>
              <a:rPr lang="en-US" dirty="0"/>
              <a:t>Increased funding into prevention programs aimed at the priority populations (</a:t>
            </a:r>
            <a:r>
              <a:rPr lang="en-US" dirty="0" err="1"/>
              <a:t>eg</a:t>
            </a:r>
            <a:r>
              <a:rPr lang="en-US" dirty="0"/>
              <a:t>. Indigenous in Australia)</a:t>
            </a:r>
          </a:p>
          <a:p>
            <a:pPr>
              <a:buFont typeface="Wingdings" charset="2"/>
              <a:buChar char="v"/>
            </a:pPr>
            <a:r>
              <a:rPr lang="en-US" dirty="0"/>
              <a:t> action and empowerment: community empowerment programs to improve the health condition of these priority populations.</a:t>
            </a:r>
          </a:p>
          <a:p>
            <a:pPr>
              <a:buFont typeface="Wingdings" charset="2"/>
              <a:buChar char="v"/>
            </a:pPr>
            <a:endParaRPr lang="en-US" dirty="0"/>
          </a:p>
        </p:txBody>
      </p:sp>
    </p:spTree>
    <p:extLst>
      <p:ext uri="{BB962C8B-B14F-4D97-AF65-F5344CB8AC3E}">
        <p14:creationId xmlns:p14="http://schemas.microsoft.com/office/powerpoint/2010/main" val="246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success of 3 objectives?</a:t>
            </a:r>
          </a:p>
        </p:txBody>
      </p:sp>
      <p:sp>
        <p:nvSpPr>
          <p:cNvPr id="3" name="Content Placeholder 2"/>
          <p:cNvSpPr>
            <a:spLocks noGrp="1"/>
          </p:cNvSpPr>
          <p:nvPr>
            <p:ph idx="1"/>
          </p:nvPr>
        </p:nvSpPr>
        <p:spPr/>
        <p:txBody>
          <a:bodyPr/>
          <a:lstStyle/>
          <a:p>
            <a:r>
              <a:rPr lang="en-US" dirty="0"/>
              <a:t>How can we measure the effectiveness of these 3 objectives?</a:t>
            </a:r>
          </a:p>
          <a:p>
            <a:pPr>
              <a:buFont typeface="Wingdings" charset="2"/>
              <a:buChar char="v"/>
            </a:pPr>
            <a:r>
              <a:rPr lang="en-US" dirty="0"/>
              <a:t>Decrease in </a:t>
            </a:r>
            <a:r>
              <a:rPr lang="en-US" dirty="0" err="1"/>
              <a:t>hospitalisations</a:t>
            </a:r>
            <a:r>
              <a:rPr lang="en-US" dirty="0"/>
              <a:t> and surgeries</a:t>
            </a:r>
          </a:p>
          <a:p>
            <a:pPr>
              <a:buFont typeface="Wingdings" charset="2"/>
              <a:buChar char="v"/>
            </a:pPr>
            <a:r>
              <a:rPr lang="en-US" dirty="0"/>
              <a:t>Reduced incidence and prevalence of chronic conditions within the population</a:t>
            </a:r>
          </a:p>
          <a:p>
            <a:pPr>
              <a:buFont typeface="Wingdings" charset="2"/>
              <a:buChar char="v"/>
            </a:pPr>
            <a:r>
              <a:rPr lang="en-US" dirty="0"/>
              <a:t>Decreased levels of obesity, smoking, unemployment etc. (risk </a:t>
            </a:r>
            <a:r>
              <a:rPr lang="en-US" dirty="0" err="1"/>
              <a:t>behaviours</a:t>
            </a:r>
            <a:r>
              <a:rPr lang="en-US" dirty="0"/>
              <a:t> and risk factors)</a:t>
            </a:r>
          </a:p>
        </p:txBody>
      </p:sp>
    </p:spTree>
    <p:extLst>
      <p:ext uri="{BB962C8B-B14F-4D97-AF65-F5344CB8AC3E}">
        <p14:creationId xmlns:p14="http://schemas.microsoft.com/office/powerpoint/2010/main" val="16907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activity</a:t>
            </a:r>
          </a:p>
        </p:txBody>
      </p:sp>
      <p:sp>
        <p:nvSpPr>
          <p:cNvPr id="3" name="Content Placeholder 2"/>
          <p:cNvSpPr>
            <a:spLocks noGrp="1"/>
          </p:cNvSpPr>
          <p:nvPr>
            <p:ph idx="1"/>
          </p:nvPr>
        </p:nvSpPr>
        <p:spPr/>
        <p:txBody>
          <a:bodyPr>
            <a:normAutofit/>
          </a:bodyPr>
          <a:lstStyle/>
          <a:p>
            <a:r>
              <a:rPr lang="en-US" b="1" dirty="0"/>
              <a:t>You are to design an infographic style poster that informs its reader of the 3 main objectives of the National Strategic framework for Chronic Conditions. </a:t>
            </a:r>
          </a:p>
          <a:p>
            <a:endParaRPr lang="en-US" dirty="0"/>
          </a:p>
          <a:p>
            <a:r>
              <a:rPr lang="en-US" dirty="0"/>
              <a:t>You will use CANVA. (create and account if you don’t already have one)</a:t>
            </a:r>
          </a:p>
          <a:p>
            <a:r>
              <a:rPr lang="en-US" dirty="0"/>
              <a:t>It needs to be EYE-CATCHING and INFORMATIVE, including an outline of each objective, what success would look like and how success will be achieved. </a:t>
            </a:r>
          </a:p>
          <a:p>
            <a:r>
              <a:rPr lang="en-US" dirty="0"/>
              <a:t>You must write it in your own words. </a:t>
            </a:r>
          </a:p>
        </p:txBody>
      </p:sp>
    </p:spTree>
    <p:extLst>
      <p:ext uri="{BB962C8B-B14F-4D97-AF65-F5344CB8AC3E}">
        <p14:creationId xmlns:p14="http://schemas.microsoft.com/office/powerpoint/2010/main" val="11584010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Equity</a:t>
            </a:r>
          </a:p>
        </p:txBody>
      </p:sp>
      <p:sp>
        <p:nvSpPr>
          <p:cNvPr id="3" name="Content Placeholder 2"/>
          <p:cNvSpPr>
            <a:spLocks noGrp="1"/>
          </p:cNvSpPr>
          <p:nvPr>
            <p:ph idx="1"/>
          </p:nvPr>
        </p:nvSpPr>
        <p:spPr/>
        <p:txBody>
          <a:bodyPr/>
          <a:lstStyle/>
          <a:p>
            <a:pPr lvl="0"/>
            <a:endParaRPr lang="en-AU" b="1" dirty="0"/>
          </a:p>
          <a:p>
            <a:pPr lvl="0"/>
            <a:r>
              <a:rPr lang="en-AU" b="1" dirty="0"/>
              <a:t>Equity</a:t>
            </a:r>
            <a:r>
              <a:rPr lang="en-AU" dirty="0"/>
              <a:t> — all Australians receive safe, high-quality health care irrespective of background or personal circumstance. </a:t>
            </a:r>
          </a:p>
          <a:p>
            <a:pPr lvl="0"/>
            <a:endParaRPr lang="en-AU" dirty="0"/>
          </a:p>
          <a:p>
            <a:pPr lvl="0"/>
            <a:r>
              <a:rPr lang="en-AU" b="1" dirty="0"/>
              <a:t>Example of Equity? </a:t>
            </a:r>
          </a:p>
          <a:p>
            <a:pPr lvl="0"/>
            <a:r>
              <a:rPr lang="en-AU" dirty="0"/>
              <a:t>Health care needs to be safe and available for all, and have an appropriate monitoring process. </a:t>
            </a:r>
            <a:endParaRPr lang="en-GB" dirty="0"/>
          </a:p>
        </p:txBody>
      </p:sp>
    </p:spTree>
    <p:extLst>
      <p:ext uri="{BB962C8B-B14F-4D97-AF65-F5344CB8AC3E}">
        <p14:creationId xmlns:p14="http://schemas.microsoft.com/office/powerpoint/2010/main" val="97077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348" y="3336240"/>
            <a:ext cx="2607939" cy="28641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0" y="3336239"/>
            <a:ext cx="2651760" cy="32402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152" y="3336239"/>
            <a:ext cx="2688762" cy="31481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845" y="302025"/>
            <a:ext cx="5413466" cy="3034214"/>
          </a:xfrm>
          <a:prstGeom prst="rect">
            <a:avLst/>
          </a:prstGeom>
        </p:spPr>
      </p:pic>
    </p:spTree>
    <p:extLst>
      <p:ext uri="{BB962C8B-B14F-4D97-AF65-F5344CB8AC3E}">
        <p14:creationId xmlns:p14="http://schemas.microsoft.com/office/powerpoint/2010/main" val="7595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Collaboration and Partnerships</a:t>
            </a:r>
          </a:p>
        </p:txBody>
      </p:sp>
      <p:sp>
        <p:nvSpPr>
          <p:cNvPr id="3" name="Content Placeholder 2"/>
          <p:cNvSpPr>
            <a:spLocks noGrp="1"/>
          </p:cNvSpPr>
          <p:nvPr>
            <p:ph idx="1"/>
          </p:nvPr>
        </p:nvSpPr>
        <p:spPr/>
        <p:txBody>
          <a:bodyPr/>
          <a:lstStyle/>
          <a:p>
            <a:pPr marL="0" lvl="0" indent="0">
              <a:buNone/>
            </a:pPr>
            <a:r>
              <a:rPr lang="en-AU" b="1" dirty="0"/>
              <a:t>Collaboration and partnerships</a:t>
            </a:r>
            <a:r>
              <a:rPr lang="en-AU" dirty="0"/>
              <a:t> — identify linkages and act upon opportunities to cooperate and partner responsibly to achieve greater impacts than those that can occur in isolation.</a:t>
            </a:r>
          </a:p>
          <a:p>
            <a:pPr lvl="0"/>
            <a:r>
              <a:rPr lang="en-AU" dirty="0"/>
              <a:t>Who might be a part of these partnerships?</a:t>
            </a:r>
          </a:p>
          <a:p>
            <a:pPr lvl="0"/>
            <a:r>
              <a:rPr lang="en-AU" dirty="0"/>
              <a:t>Government sector (</a:t>
            </a:r>
            <a:r>
              <a:rPr lang="en-AU" dirty="0" err="1"/>
              <a:t>eg</a:t>
            </a:r>
            <a:r>
              <a:rPr lang="en-AU" dirty="0"/>
              <a:t>. health department)</a:t>
            </a:r>
          </a:p>
          <a:p>
            <a:pPr lvl="0"/>
            <a:r>
              <a:rPr lang="en-AU" dirty="0"/>
              <a:t>Small businesses in the health industry (</a:t>
            </a:r>
            <a:r>
              <a:rPr lang="en-AU" dirty="0" err="1"/>
              <a:t>eg</a:t>
            </a:r>
            <a:r>
              <a:rPr lang="en-AU" dirty="0"/>
              <a:t>. Allied Health services)</a:t>
            </a:r>
          </a:p>
          <a:p>
            <a:pPr lvl="0"/>
            <a:r>
              <a:rPr lang="en-GB" dirty="0"/>
              <a:t>Health promotion programs (</a:t>
            </a:r>
            <a:r>
              <a:rPr lang="en-GB" dirty="0" err="1"/>
              <a:t>eg</a:t>
            </a:r>
            <a:r>
              <a:rPr lang="en-GB" dirty="0"/>
              <a:t>. </a:t>
            </a:r>
            <a:r>
              <a:rPr lang="en-GB" dirty="0" err="1"/>
              <a:t>Healthway</a:t>
            </a:r>
            <a:r>
              <a:rPr lang="en-GB" dirty="0"/>
              <a:t>)</a:t>
            </a:r>
          </a:p>
          <a:p>
            <a:pPr lvl="0"/>
            <a:r>
              <a:rPr lang="en-GB" b="1" dirty="0"/>
              <a:t>Example of Collaboration and Partnerships?</a:t>
            </a:r>
          </a:p>
          <a:p>
            <a:pPr lvl="0"/>
            <a:r>
              <a:rPr lang="en-GB" dirty="0"/>
              <a:t>Researchers work together to pool their resources to improve the outcome.</a:t>
            </a:r>
          </a:p>
        </p:txBody>
      </p:sp>
    </p:spTree>
    <p:extLst>
      <p:ext uri="{BB962C8B-B14F-4D97-AF65-F5344CB8AC3E}">
        <p14:creationId xmlns:p14="http://schemas.microsoft.com/office/powerpoint/2010/main" val="13681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access</a:t>
            </a:r>
          </a:p>
        </p:txBody>
      </p:sp>
      <p:sp>
        <p:nvSpPr>
          <p:cNvPr id="3" name="Content Placeholder 2"/>
          <p:cNvSpPr>
            <a:spLocks noGrp="1"/>
          </p:cNvSpPr>
          <p:nvPr>
            <p:ph idx="1"/>
          </p:nvPr>
        </p:nvSpPr>
        <p:spPr/>
        <p:txBody>
          <a:bodyPr/>
          <a:lstStyle/>
          <a:p>
            <a:pPr lvl="0"/>
            <a:endParaRPr lang="en-AU" b="1" dirty="0"/>
          </a:p>
          <a:p>
            <a:pPr lvl="0"/>
            <a:r>
              <a:rPr lang="en-AU" b="1" dirty="0"/>
              <a:t>Access </a:t>
            </a:r>
            <a:r>
              <a:rPr lang="en-AU" dirty="0"/>
              <a:t>— high standard, appropriate support and services are available, accessible, equitable and affordable for all Australians.</a:t>
            </a:r>
          </a:p>
          <a:p>
            <a:pPr lvl="0"/>
            <a:r>
              <a:rPr lang="en-AU" dirty="0"/>
              <a:t>(think about the 5A’s of access)</a:t>
            </a:r>
          </a:p>
          <a:p>
            <a:pPr lvl="0"/>
            <a:endParaRPr lang="en-AU" dirty="0"/>
          </a:p>
          <a:p>
            <a:pPr lvl="0"/>
            <a:r>
              <a:rPr lang="en-AU" b="1" dirty="0"/>
              <a:t>Example of Access?</a:t>
            </a:r>
          </a:p>
          <a:p>
            <a:pPr lvl="0"/>
            <a:r>
              <a:rPr lang="en-GB" dirty="0"/>
              <a:t>Vaccinations need to be free (or government subsidised) so all individuals can get vaccinated regardless of where they live in the country.</a:t>
            </a:r>
          </a:p>
          <a:p>
            <a:endParaRPr lang="en-US" dirty="0"/>
          </a:p>
        </p:txBody>
      </p:sp>
    </p:spTree>
    <p:extLst>
      <p:ext uri="{BB962C8B-B14F-4D97-AF65-F5344CB8AC3E}">
        <p14:creationId xmlns:p14="http://schemas.microsoft.com/office/powerpoint/2010/main" val="6852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evidence based</a:t>
            </a:r>
          </a:p>
        </p:txBody>
      </p:sp>
      <p:sp>
        <p:nvSpPr>
          <p:cNvPr id="3" name="Content Placeholder 2"/>
          <p:cNvSpPr>
            <a:spLocks noGrp="1"/>
          </p:cNvSpPr>
          <p:nvPr>
            <p:ph idx="1"/>
          </p:nvPr>
        </p:nvSpPr>
        <p:spPr/>
        <p:txBody>
          <a:bodyPr/>
          <a:lstStyle/>
          <a:p>
            <a:pPr lvl="0"/>
            <a:r>
              <a:rPr lang="en-AU" b="1" dirty="0"/>
              <a:t>Evidence-based</a:t>
            </a:r>
            <a:r>
              <a:rPr lang="en-AU" dirty="0"/>
              <a:t> — rigorous, relevant and current evidence informs best practice and strengthens the knowledge base to effectively prevent and manage chronic conditions.</a:t>
            </a:r>
            <a:endParaRPr lang="en-GB" dirty="0"/>
          </a:p>
          <a:p>
            <a:endParaRPr lang="en-US" dirty="0"/>
          </a:p>
          <a:p>
            <a:r>
              <a:rPr lang="en-US" b="1" dirty="0"/>
              <a:t>Example of Evidence Based?</a:t>
            </a:r>
          </a:p>
          <a:p>
            <a:r>
              <a:rPr lang="en-US" dirty="0"/>
              <a:t>All Health interventions are implemented after significant research and evidence suggests the best course of action for the given situation.</a:t>
            </a:r>
          </a:p>
        </p:txBody>
      </p:sp>
    </p:spTree>
    <p:extLst>
      <p:ext uri="{BB962C8B-B14F-4D97-AF65-F5344CB8AC3E}">
        <p14:creationId xmlns:p14="http://schemas.microsoft.com/office/powerpoint/2010/main" val="20784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person </a:t>
            </a:r>
            <a:r>
              <a:rPr lang="en-US" dirty="0" err="1"/>
              <a:t>centred</a:t>
            </a:r>
            <a:r>
              <a:rPr lang="en-US" dirty="0"/>
              <a:t> approaches</a:t>
            </a:r>
          </a:p>
        </p:txBody>
      </p:sp>
      <p:sp>
        <p:nvSpPr>
          <p:cNvPr id="3" name="Content Placeholder 2"/>
          <p:cNvSpPr>
            <a:spLocks noGrp="1"/>
          </p:cNvSpPr>
          <p:nvPr>
            <p:ph idx="1"/>
          </p:nvPr>
        </p:nvSpPr>
        <p:spPr/>
        <p:txBody>
          <a:bodyPr/>
          <a:lstStyle/>
          <a:p>
            <a:pPr lvl="0"/>
            <a:endParaRPr lang="en-AU" b="1" dirty="0"/>
          </a:p>
          <a:p>
            <a:pPr lvl="0"/>
            <a:r>
              <a:rPr lang="en-AU" b="1" dirty="0"/>
              <a:t>Person-centred approaches</a:t>
            </a:r>
            <a:r>
              <a:rPr lang="en-AU" dirty="0"/>
              <a:t> — the health system is shaped to recognise and value the needs of individuals, their carers and their families, to provide holistic care and support. </a:t>
            </a:r>
          </a:p>
          <a:p>
            <a:pPr marL="0" lvl="0" indent="0">
              <a:buNone/>
            </a:pPr>
            <a:r>
              <a:rPr lang="en-AU" dirty="0"/>
              <a:t>Holistic: well rounded. Recognises that all parts are interconnected and influence each other.</a:t>
            </a:r>
          </a:p>
          <a:p>
            <a:pPr marL="0" lvl="0" indent="0">
              <a:buNone/>
            </a:pPr>
            <a:endParaRPr lang="en-AU" dirty="0"/>
          </a:p>
          <a:p>
            <a:pPr marL="0" lvl="0" indent="0">
              <a:buNone/>
            </a:pPr>
            <a:r>
              <a:rPr lang="en-AU" b="1" dirty="0"/>
              <a:t>Example of Person Centred Approaches?</a:t>
            </a:r>
          </a:p>
          <a:p>
            <a:pPr marL="0" lvl="0" indent="0">
              <a:buNone/>
            </a:pPr>
            <a:r>
              <a:rPr lang="en-AU" dirty="0"/>
              <a:t>People are treated as a “person” not a “number” within the health system. Their health is treated in its entirety.  </a:t>
            </a:r>
            <a:endParaRPr lang="en-GB" dirty="0"/>
          </a:p>
        </p:txBody>
      </p:sp>
    </p:spTree>
    <p:extLst>
      <p:ext uri="{BB962C8B-B14F-4D97-AF65-F5344CB8AC3E}">
        <p14:creationId xmlns:p14="http://schemas.microsoft.com/office/powerpoint/2010/main" val="8299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sustainability</a:t>
            </a:r>
          </a:p>
        </p:txBody>
      </p:sp>
      <p:sp>
        <p:nvSpPr>
          <p:cNvPr id="3" name="Content Placeholder 2"/>
          <p:cNvSpPr>
            <a:spLocks noGrp="1"/>
          </p:cNvSpPr>
          <p:nvPr>
            <p:ph idx="1"/>
          </p:nvPr>
        </p:nvSpPr>
        <p:spPr/>
        <p:txBody>
          <a:bodyPr/>
          <a:lstStyle/>
          <a:p>
            <a:pPr lvl="0"/>
            <a:endParaRPr lang="en-AU" b="1" dirty="0"/>
          </a:p>
          <a:p>
            <a:pPr lvl="0"/>
            <a:r>
              <a:rPr lang="en-AU" b="1" dirty="0"/>
              <a:t>Sustainability</a:t>
            </a:r>
            <a:r>
              <a:rPr lang="en-AU" dirty="0"/>
              <a:t> — strategic planning and responsible management of resources delivers long-term improved health outcomes. </a:t>
            </a:r>
          </a:p>
          <a:p>
            <a:pPr lvl="0"/>
            <a:endParaRPr lang="en-AU" dirty="0"/>
          </a:p>
          <a:p>
            <a:pPr lvl="0"/>
            <a:r>
              <a:rPr lang="en-AU" b="1" dirty="0"/>
              <a:t>Example of Sustainability?</a:t>
            </a:r>
          </a:p>
          <a:p>
            <a:pPr lvl="0"/>
            <a:r>
              <a:rPr lang="en-GB" dirty="0"/>
              <a:t>Looking for long term solutions/treatments to health problems.</a:t>
            </a:r>
          </a:p>
        </p:txBody>
      </p:sp>
    </p:spTree>
    <p:extLst>
      <p:ext uri="{BB962C8B-B14F-4D97-AF65-F5344CB8AC3E}">
        <p14:creationId xmlns:p14="http://schemas.microsoft.com/office/powerpoint/2010/main" val="108531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accountability and transparency</a:t>
            </a:r>
          </a:p>
        </p:txBody>
      </p:sp>
      <p:sp>
        <p:nvSpPr>
          <p:cNvPr id="3" name="Content Placeholder 2"/>
          <p:cNvSpPr>
            <a:spLocks noGrp="1"/>
          </p:cNvSpPr>
          <p:nvPr>
            <p:ph idx="1"/>
          </p:nvPr>
        </p:nvSpPr>
        <p:spPr/>
        <p:txBody>
          <a:bodyPr/>
          <a:lstStyle/>
          <a:p>
            <a:pPr lvl="0"/>
            <a:endParaRPr lang="en-AU" b="1" dirty="0"/>
          </a:p>
          <a:p>
            <a:pPr lvl="0"/>
            <a:r>
              <a:rPr lang="en-AU" b="1" dirty="0"/>
              <a:t>Accountability and transparency</a:t>
            </a:r>
            <a:r>
              <a:rPr lang="en-AU" dirty="0"/>
              <a:t> — decisions and responsibilities are clear and accountable, and achieve best value with public resources. </a:t>
            </a:r>
          </a:p>
          <a:p>
            <a:pPr lvl="0"/>
            <a:endParaRPr lang="en-AU" dirty="0"/>
          </a:p>
          <a:p>
            <a:pPr lvl="0"/>
            <a:r>
              <a:rPr lang="en-AU" b="1" dirty="0"/>
              <a:t>Example of Accountability and Transparency?</a:t>
            </a:r>
          </a:p>
          <a:p>
            <a:pPr lvl="0"/>
            <a:r>
              <a:rPr lang="en-AU" dirty="0"/>
              <a:t>Throughout the process of implementing a health intervention, the health professionals provide information on progress and reasoning behind decision making. </a:t>
            </a:r>
            <a:endParaRPr lang="en-GB" dirty="0"/>
          </a:p>
        </p:txBody>
      </p:sp>
    </p:spTree>
    <p:extLst>
      <p:ext uri="{BB962C8B-B14F-4D97-AF65-F5344CB8AC3E}">
        <p14:creationId xmlns:p14="http://schemas.microsoft.com/office/powerpoint/2010/main" val="1240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err="1"/>
              <a:t>nsfcc</a:t>
            </a:r>
            <a:r>
              <a:rPr lang="en-US" dirty="0"/>
              <a:t>: shared responsibility</a:t>
            </a:r>
          </a:p>
        </p:txBody>
      </p:sp>
      <p:sp>
        <p:nvSpPr>
          <p:cNvPr id="3" name="Content Placeholder 2"/>
          <p:cNvSpPr>
            <a:spLocks noGrp="1"/>
          </p:cNvSpPr>
          <p:nvPr>
            <p:ph idx="1"/>
          </p:nvPr>
        </p:nvSpPr>
        <p:spPr/>
        <p:txBody>
          <a:bodyPr/>
          <a:lstStyle/>
          <a:p>
            <a:pPr lvl="0"/>
            <a:endParaRPr lang="en-AU" b="1" dirty="0"/>
          </a:p>
          <a:p>
            <a:pPr lvl="0"/>
            <a:r>
              <a:rPr lang="en-AU" b="1" dirty="0"/>
              <a:t>Shared responsibility</a:t>
            </a:r>
            <a:r>
              <a:rPr lang="en-AU" dirty="0"/>
              <a:t> — all parties understand, accept and fulfil their roles and responsibilities to ensure enhanced health outcomes for all Australians. </a:t>
            </a:r>
            <a:endParaRPr lang="en-GB" dirty="0"/>
          </a:p>
          <a:p>
            <a:endParaRPr lang="en-US" dirty="0"/>
          </a:p>
          <a:p>
            <a:r>
              <a:rPr lang="en-US" b="1" dirty="0"/>
              <a:t>Example of Shared Responsibility?</a:t>
            </a:r>
          </a:p>
          <a:p>
            <a:r>
              <a:rPr lang="en-US" dirty="0"/>
              <a:t>Groups involved should be aware of other stakeholders and share information and decision making to improve outcomes.</a:t>
            </a:r>
          </a:p>
        </p:txBody>
      </p:sp>
    </p:spTree>
    <p:extLst>
      <p:ext uri="{BB962C8B-B14F-4D97-AF65-F5344CB8AC3E}">
        <p14:creationId xmlns:p14="http://schemas.microsoft.com/office/powerpoint/2010/main" val="5980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a:t>
            </a:r>
          </a:p>
        </p:txBody>
      </p:sp>
      <p:sp>
        <p:nvSpPr>
          <p:cNvPr id="3" name="Content Placeholder 2"/>
          <p:cNvSpPr>
            <a:spLocks noGrp="1"/>
          </p:cNvSpPr>
          <p:nvPr>
            <p:ph idx="1"/>
          </p:nvPr>
        </p:nvSpPr>
        <p:spPr/>
        <p:txBody>
          <a:bodyPr>
            <a:normAutofit/>
          </a:bodyPr>
          <a:lstStyle/>
          <a:p>
            <a:endParaRPr lang="en-US" sz="8000" b="1" dirty="0"/>
          </a:p>
          <a:p>
            <a:pPr algn="ctr"/>
            <a:r>
              <a:rPr lang="en-US" sz="8000" b="1" u="sng" dirty="0"/>
              <a:t>“PEACE-ASS”</a:t>
            </a:r>
          </a:p>
        </p:txBody>
      </p:sp>
    </p:spTree>
    <p:extLst>
      <p:ext uri="{BB962C8B-B14F-4D97-AF65-F5344CB8AC3E}">
        <p14:creationId xmlns:p14="http://schemas.microsoft.com/office/powerpoint/2010/main" val="31251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a:t>
            </a:r>
          </a:p>
        </p:txBody>
      </p:sp>
      <p:sp>
        <p:nvSpPr>
          <p:cNvPr id="3" name="Content Placeholder 2"/>
          <p:cNvSpPr>
            <a:spLocks noGrp="1"/>
          </p:cNvSpPr>
          <p:nvPr>
            <p:ph idx="1"/>
          </p:nvPr>
        </p:nvSpPr>
        <p:spPr/>
        <p:txBody>
          <a:bodyPr/>
          <a:lstStyle/>
          <a:p>
            <a:pPr marL="0" indent="0">
              <a:buNone/>
            </a:pPr>
            <a:r>
              <a:rPr lang="en-US" dirty="0"/>
              <a:t>Lockhart, E. (2015) Health Studies Year 12 ATAR.</a:t>
            </a:r>
          </a:p>
          <a:p>
            <a:pPr marL="0" indent="0">
              <a:buNone/>
            </a:pPr>
            <a:r>
              <a:rPr lang="en-US" dirty="0"/>
              <a:t>Australian Health Ministers’ Advisory Council, 2017, </a:t>
            </a:r>
            <a:r>
              <a:rPr lang="en-US" i="1" dirty="0"/>
              <a:t>National Strategic Framework for Chronic Conditions</a:t>
            </a:r>
            <a:r>
              <a:rPr lang="en-US" dirty="0"/>
              <a:t>. Australian Government. Canberra. </a:t>
            </a:r>
          </a:p>
          <a:p>
            <a:pPr marL="0" indent="0">
              <a:buNone/>
            </a:pPr>
            <a:r>
              <a:rPr lang="en-US" dirty="0"/>
              <a:t> </a:t>
            </a:r>
          </a:p>
        </p:txBody>
      </p:sp>
    </p:spTree>
    <p:extLst>
      <p:ext uri="{BB962C8B-B14F-4D97-AF65-F5344CB8AC3E}">
        <p14:creationId xmlns:p14="http://schemas.microsoft.com/office/powerpoint/2010/main" val="56650776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Communication skills in health settings </a:t>
            </a:r>
          </a:p>
        </p:txBody>
      </p:sp>
      <p:sp>
        <p:nvSpPr>
          <p:cNvPr id="3" name="Subtitle 2"/>
          <p:cNvSpPr>
            <a:spLocks noGrp="1"/>
          </p:cNvSpPr>
          <p:nvPr>
            <p:ph type="subTitle" idx="1"/>
          </p:nvPr>
        </p:nvSpPr>
        <p:spPr/>
        <p:txBody>
          <a:bodyPr>
            <a:normAutofit/>
          </a:bodyPr>
          <a:lstStyle/>
          <a:p>
            <a:r>
              <a:rPr lang="en-US" sz="2200" dirty="0"/>
              <a:t>Term 3</a:t>
            </a:r>
          </a:p>
          <a:p>
            <a:r>
              <a:rPr lang="en-US" sz="2200" dirty="0"/>
              <a:t>Week 8</a:t>
            </a:r>
          </a:p>
        </p:txBody>
      </p:sp>
    </p:spTree>
    <p:extLst>
      <p:ext uri="{BB962C8B-B14F-4D97-AF65-F5344CB8AC3E}">
        <p14:creationId xmlns:p14="http://schemas.microsoft.com/office/powerpoint/2010/main" val="189366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influencing policy </a:t>
            </a:r>
          </a:p>
        </p:txBody>
      </p:sp>
      <p:sp>
        <p:nvSpPr>
          <p:cNvPr id="3" name="Content Placeholder 2"/>
          <p:cNvSpPr>
            <a:spLocks noGrp="1"/>
          </p:cNvSpPr>
          <p:nvPr>
            <p:ph idx="1"/>
          </p:nvPr>
        </p:nvSpPr>
        <p:spPr/>
        <p:txBody>
          <a:bodyPr/>
          <a:lstStyle/>
          <a:p>
            <a:r>
              <a:rPr lang="en-US" dirty="0"/>
              <a:t>Very closely linked with LOBBYING.</a:t>
            </a:r>
          </a:p>
          <a:p>
            <a:r>
              <a:rPr lang="en-US" dirty="0"/>
              <a:t>We know that BUILDING HEALTHY PUBLIC POLICY is one of the Ottawa charter action areas. </a:t>
            </a:r>
          </a:p>
          <a:p>
            <a:r>
              <a:rPr lang="en-US" dirty="0"/>
              <a:t>Health promoters can influence policy makers to make policies that promote healthy behaviours and restrict unhealthy behaviours. </a:t>
            </a:r>
          </a:p>
          <a:p>
            <a:r>
              <a:rPr lang="en-US" dirty="0"/>
              <a:t>Influencing policy is usually accomplished through LOBBYING. </a:t>
            </a:r>
          </a:p>
        </p:txBody>
      </p:sp>
    </p:spTree>
    <p:extLst>
      <p:ext uri="{BB962C8B-B14F-4D97-AF65-F5344CB8AC3E}">
        <p14:creationId xmlns:p14="http://schemas.microsoft.com/office/powerpoint/2010/main" val="40638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Communication and collaboration skills in health settings</a:t>
            </a:r>
            <a:endParaRPr lang="en-GB" dirty="0"/>
          </a:p>
          <a:p>
            <a:pPr lvl="0">
              <a:buFont typeface="Arial" charset="0"/>
              <a:buChar char="•"/>
            </a:pPr>
            <a:r>
              <a:rPr lang="en-AU" dirty="0"/>
              <a:t> Mediation</a:t>
            </a:r>
            <a:endParaRPr lang="en-GB" dirty="0"/>
          </a:p>
          <a:p>
            <a:pPr lvl="0">
              <a:buFont typeface="Arial" charset="0"/>
              <a:buChar char="•"/>
            </a:pPr>
            <a:r>
              <a:rPr lang="en-AU" dirty="0"/>
              <a:t> Negotiation</a:t>
            </a:r>
            <a:endParaRPr lang="en-GB" dirty="0"/>
          </a:p>
          <a:p>
            <a:pPr lvl="0">
              <a:buFont typeface="Arial" charset="0"/>
              <a:buChar char="•"/>
            </a:pPr>
            <a:r>
              <a:rPr lang="en-AU" dirty="0"/>
              <a:t> Compromise</a:t>
            </a:r>
            <a:endParaRPr lang="en-GB" dirty="0"/>
          </a:p>
          <a:p>
            <a:pPr lvl="0">
              <a:buFont typeface="Arial" charset="0"/>
              <a:buChar char="•"/>
            </a:pPr>
            <a:r>
              <a:rPr lang="en-AU" dirty="0"/>
              <a:t> Managing conflict</a:t>
            </a:r>
            <a:endParaRPr lang="en-GB" dirty="0"/>
          </a:p>
          <a:p>
            <a:pPr lvl="0">
              <a:buFont typeface="Arial" charset="0"/>
              <a:buChar char="•"/>
            </a:pPr>
            <a:r>
              <a:rPr lang="en-AU" dirty="0"/>
              <a:t> Arbitration</a:t>
            </a:r>
            <a:endParaRPr lang="en-GB" dirty="0"/>
          </a:p>
          <a:p>
            <a:pPr lvl="0">
              <a:buFont typeface="Arial" charset="0"/>
              <a:buChar char="•"/>
            </a:pPr>
            <a:r>
              <a:rPr lang="en-AU" dirty="0"/>
              <a:t> Leadership</a:t>
            </a:r>
            <a:endParaRPr lang="en-GB" dirty="0"/>
          </a:p>
          <a:p>
            <a:pPr lvl="0">
              <a:buFont typeface="Arial" charset="0"/>
              <a:buChar char="•"/>
            </a:pPr>
            <a:r>
              <a:rPr lang="en-AU" dirty="0"/>
              <a:t> Facilitation</a:t>
            </a:r>
            <a:endParaRPr lang="en-GB" dirty="0"/>
          </a:p>
          <a:p>
            <a:endParaRPr lang="en-US" dirty="0"/>
          </a:p>
        </p:txBody>
      </p:sp>
    </p:spTree>
    <p:extLst>
      <p:ext uri="{BB962C8B-B14F-4D97-AF65-F5344CB8AC3E}">
        <p14:creationId xmlns:p14="http://schemas.microsoft.com/office/powerpoint/2010/main" val="155817567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settings</a:t>
            </a:r>
          </a:p>
        </p:txBody>
      </p:sp>
      <p:sp>
        <p:nvSpPr>
          <p:cNvPr id="3" name="Content Placeholder 2"/>
          <p:cNvSpPr>
            <a:spLocks noGrp="1"/>
          </p:cNvSpPr>
          <p:nvPr>
            <p:ph idx="1"/>
          </p:nvPr>
        </p:nvSpPr>
        <p:spPr/>
        <p:txBody>
          <a:bodyPr/>
          <a:lstStyle/>
          <a:p>
            <a:r>
              <a:rPr lang="en-US" dirty="0"/>
              <a:t>What are considered “Health Settings”?</a:t>
            </a:r>
          </a:p>
          <a:p>
            <a:r>
              <a:rPr lang="en-US" dirty="0"/>
              <a:t>-anywhere where health can be improved/advanced. </a:t>
            </a:r>
          </a:p>
          <a:p>
            <a:endParaRPr lang="en-US" dirty="0"/>
          </a:p>
          <a:p>
            <a:endParaRPr lang="en-US" dirty="0"/>
          </a:p>
          <a:p>
            <a:r>
              <a:rPr lang="en-US" dirty="0"/>
              <a:t>Class Activity:</a:t>
            </a:r>
          </a:p>
          <a:p>
            <a:r>
              <a:rPr lang="en-US" dirty="0"/>
              <a:t>Textbook page 100</a:t>
            </a:r>
          </a:p>
          <a:p>
            <a:r>
              <a:rPr lang="en-US" dirty="0"/>
              <a:t>Activity 6.2</a:t>
            </a:r>
          </a:p>
          <a:p>
            <a:r>
              <a:rPr lang="en-US" dirty="0"/>
              <a:t>Q.1-4</a:t>
            </a:r>
          </a:p>
        </p:txBody>
      </p:sp>
    </p:spTree>
    <p:extLst>
      <p:ext uri="{BB962C8B-B14F-4D97-AF65-F5344CB8AC3E}">
        <p14:creationId xmlns:p14="http://schemas.microsoft.com/office/powerpoint/2010/main" val="13803902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mediation</a:t>
            </a:r>
          </a:p>
        </p:txBody>
      </p:sp>
      <p:sp>
        <p:nvSpPr>
          <p:cNvPr id="3" name="Content Placeholder 2"/>
          <p:cNvSpPr>
            <a:spLocks noGrp="1"/>
          </p:cNvSpPr>
          <p:nvPr>
            <p:ph idx="1"/>
          </p:nvPr>
        </p:nvSpPr>
        <p:spPr/>
        <p:txBody>
          <a:bodyPr/>
          <a:lstStyle/>
          <a:p>
            <a:pPr>
              <a:buFont typeface="Wingdings" charset="2"/>
              <a:buChar char="v"/>
            </a:pPr>
            <a:r>
              <a:rPr lang="en-US" dirty="0"/>
              <a:t> An impartial party/person that acts between disputing parties to resolve differences and bring about a settlement. </a:t>
            </a:r>
          </a:p>
          <a:p>
            <a:pPr>
              <a:buFont typeface="Wingdings" charset="2"/>
              <a:buChar char="v"/>
            </a:pPr>
            <a:endParaRPr lang="en-US" dirty="0"/>
          </a:p>
          <a:p>
            <a:pPr>
              <a:buFont typeface="Wingdings" charset="2"/>
              <a:buChar char="v"/>
            </a:pPr>
            <a:r>
              <a:rPr lang="en-US" dirty="0"/>
              <a:t>What might this look like in a health setting?</a:t>
            </a:r>
          </a:p>
          <a:p>
            <a:pPr marL="0" indent="0">
              <a:buNone/>
            </a:pPr>
            <a:r>
              <a:rPr lang="en-US" dirty="0"/>
              <a:t>Mediation between disputing governing bodies, health professionals and patients.</a:t>
            </a:r>
          </a:p>
          <a:p>
            <a:pPr marL="0" indent="0">
              <a:buNone/>
            </a:pPr>
            <a:endParaRPr lang="en-US" dirty="0"/>
          </a:p>
          <a:p>
            <a:pPr>
              <a:buFont typeface="Wingdings" charset="2"/>
              <a:buChar char="v"/>
            </a:pPr>
            <a:endParaRPr lang="en-US" dirty="0"/>
          </a:p>
          <a:p>
            <a:pPr>
              <a:buFont typeface="Wingdings" charset="2"/>
              <a:buChar char="v"/>
            </a:pPr>
            <a:endParaRPr lang="en-US" dirty="0"/>
          </a:p>
        </p:txBody>
      </p:sp>
    </p:spTree>
    <p:extLst>
      <p:ext uri="{BB962C8B-B14F-4D97-AF65-F5344CB8AC3E}">
        <p14:creationId xmlns:p14="http://schemas.microsoft.com/office/powerpoint/2010/main" val="154064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negotiation</a:t>
            </a:r>
          </a:p>
        </p:txBody>
      </p:sp>
      <p:sp>
        <p:nvSpPr>
          <p:cNvPr id="3" name="Content Placeholder 2"/>
          <p:cNvSpPr>
            <a:spLocks noGrp="1"/>
          </p:cNvSpPr>
          <p:nvPr>
            <p:ph idx="1"/>
          </p:nvPr>
        </p:nvSpPr>
        <p:spPr/>
        <p:txBody>
          <a:bodyPr/>
          <a:lstStyle/>
          <a:p>
            <a:pPr>
              <a:buFont typeface="Wingdings" charset="2"/>
              <a:buChar char="v"/>
            </a:pPr>
            <a:r>
              <a:rPr lang="en-US" dirty="0"/>
              <a:t> The process of achieving agreement through discussion, used to resolve disputes. Negotiators bargain for individual or collective advantage and usually through a “give and take” scenario.</a:t>
            </a:r>
          </a:p>
          <a:p>
            <a:pPr>
              <a:buFont typeface="Wingdings" charset="2"/>
              <a:buChar char="v"/>
            </a:pPr>
            <a:endParaRPr lang="en-US" dirty="0"/>
          </a:p>
          <a:p>
            <a:pPr>
              <a:buFont typeface="Wingdings" charset="2"/>
              <a:buChar char="v"/>
            </a:pPr>
            <a:r>
              <a:rPr lang="en-US" dirty="0"/>
              <a:t>What might this look like in a health setting?</a:t>
            </a:r>
          </a:p>
          <a:p>
            <a:pPr marL="0" indent="0">
              <a:buNone/>
            </a:pPr>
            <a:r>
              <a:rPr lang="en-US" dirty="0"/>
              <a:t>Pricing of health products and services</a:t>
            </a:r>
          </a:p>
        </p:txBody>
      </p:sp>
    </p:spTree>
    <p:extLst>
      <p:ext uri="{BB962C8B-B14F-4D97-AF65-F5344CB8AC3E}">
        <p14:creationId xmlns:p14="http://schemas.microsoft.com/office/powerpoint/2010/main" val="2467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compromise</a:t>
            </a:r>
          </a:p>
        </p:txBody>
      </p:sp>
      <p:sp>
        <p:nvSpPr>
          <p:cNvPr id="3" name="Content Placeholder 2"/>
          <p:cNvSpPr>
            <a:spLocks noGrp="1"/>
          </p:cNvSpPr>
          <p:nvPr>
            <p:ph idx="1"/>
          </p:nvPr>
        </p:nvSpPr>
        <p:spPr/>
        <p:txBody>
          <a:bodyPr/>
          <a:lstStyle/>
          <a:p>
            <a:pPr>
              <a:buFont typeface="Wingdings" charset="2"/>
              <a:buChar char="v"/>
            </a:pPr>
            <a:r>
              <a:rPr lang="en-US" dirty="0"/>
              <a:t> A middle point between two extremes-finding agreement through communication and a mutual acceptance of terms. </a:t>
            </a:r>
          </a:p>
          <a:p>
            <a:pPr>
              <a:buFont typeface="Wingdings" charset="2"/>
              <a:buChar char="v"/>
            </a:pPr>
            <a:endParaRPr lang="en-US" dirty="0"/>
          </a:p>
          <a:p>
            <a:pPr>
              <a:buFont typeface="Wingdings" charset="2"/>
              <a:buChar char="v"/>
            </a:pPr>
            <a:r>
              <a:rPr lang="en-US" dirty="0"/>
              <a:t>What might this look like in a health setting?</a:t>
            </a:r>
          </a:p>
          <a:p>
            <a:pPr>
              <a:buFont typeface="Wingdings" charset="2"/>
              <a:buChar char="v"/>
            </a:pPr>
            <a:r>
              <a:rPr lang="en-US" dirty="0"/>
              <a:t>Health professionals compromising?</a:t>
            </a:r>
          </a:p>
          <a:p>
            <a:pPr marL="0" indent="0">
              <a:buNone/>
            </a:pPr>
            <a:endParaRPr lang="en-US" dirty="0"/>
          </a:p>
        </p:txBody>
      </p:sp>
    </p:spTree>
    <p:extLst>
      <p:ext uri="{BB962C8B-B14F-4D97-AF65-F5344CB8AC3E}">
        <p14:creationId xmlns:p14="http://schemas.microsoft.com/office/powerpoint/2010/main" val="11231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conflict</a:t>
            </a:r>
          </a:p>
        </p:txBody>
      </p:sp>
      <p:sp>
        <p:nvSpPr>
          <p:cNvPr id="3" name="Content Placeholder 2"/>
          <p:cNvSpPr>
            <a:spLocks noGrp="1"/>
          </p:cNvSpPr>
          <p:nvPr>
            <p:ph idx="1"/>
          </p:nvPr>
        </p:nvSpPr>
        <p:spPr/>
        <p:txBody>
          <a:bodyPr/>
          <a:lstStyle/>
          <a:p>
            <a:pPr>
              <a:buFont typeface="Wingdings" charset="2"/>
              <a:buChar char="v"/>
            </a:pPr>
            <a:r>
              <a:rPr lang="en-US" dirty="0"/>
              <a:t> Conflict is natural and not always a bad thing. Each individual needs to respond to conflict with wisdom and understanding for it to result in growth and moving forward.</a:t>
            </a:r>
          </a:p>
          <a:p>
            <a:r>
              <a:rPr lang="en-US" dirty="0"/>
              <a:t>There are different types of conflict:</a:t>
            </a:r>
          </a:p>
          <a:p>
            <a:pPr>
              <a:buFont typeface="Arial" charset="0"/>
              <a:buChar char="•"/>
            </a:pPr>
            <a:r>
              <a:rPr lang="en-US" dirty="0"/>
              <a:t>Intrapersonal: within the individual</a:t>
            </a:r>
          </a:p>
          <a:p>
            <a:pPr>
              <a:buFont typeface="Arial" charset="0"/>
              <a:buChar char="•"/>
            </a:pPr>
            <a:r>
              <a:rPr lang="en-US" dirty="0"/>
              <a:t>Interpersonal: between two or more individuals</a:t>
            </a:r>
          </a:p>
          <a:p>
            <a:pPr>
              <a:buFont typeface="Arial" charset="0"/>
              <a:buChar char="•"/>
            </a:pPr>
            <a:r>
              <a:rPr lang="en-US" dirty="0"/>
              <a:t>Intragroup: within the members of a group/team</a:t>
            </a:r>
          </a:p>
          <a:p>
            <a:pPr>
              <a:buFont typeface="Arial" charset="0"/>
              <a:buChar char="•"/>
            </a:pPr>
            <a:r>
              <a:rPr lang="en-US" dirty="0"/>
              <a:t>Intergroup: between two or more groups/teams</a:t>
            </a:r>
          </a:p>
          <a:p>
            <a:pPr>
              <a:buFont typeface="Wingdings" charset="2"/>
              <a:buChar char="v"/>
            </a:pPr>
            <a:r>
              <a:rPr lang="en-US" dirty="0"/>
              <a:t> Individuals require a set of effective communication and collaboration skills to move forward through conflict. </a:t>
            </a:r>
          </a:p>
        </p:txBody>
      </p:sp>
    </p:spTree>
    <p:extLst>
      <p:ext uri="{BB962C8B-B14F-4D97-AF65-F5344CB8AC3E}">
        <p14:creationId xmlns:p14="http://schemas.microsoft.com/office/powerpoint/2010/main" val="10123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arbitration</a:t>
            </a:r>
          </a:p>
        </p:txBody>
      </p:sp>
      <p:sp>
        <p:nvSpPr>
          <p:cNvPr id="3" name="Content Placeholder 2"/>
          <p:cNvSpPr>
            <a:spLocks noGrp="1"/>
          </p:cNvSpPr>
          <p:nvPr>
            <p:ph idx="1"/>
          </p:nvPr>
        </p:nvSpPr>
        <p:spPr/>
        <p:txBody>
          <a:bodyPr/>
          <a:lstStyle/>
          <a:p>
            <a:pPr>
              <a:buFont typeface="Wingdings" charset="2"/>
              <a:buChar char="v"/>
            </a:pPr>
            <a:r>
              <a:rPr lang="en-US" dirty="0"/>
              <a:t> The process through which two or more parties using a third party in order to resolve a dispute. </a:t>
            </a:r>
          </a:p>
          <a:p>
            <a:pPr>
              <a:buFont typeface="Wingdings" charset="2"/>
              <a:buChar char="v"/>
            </a:pPr>
            <a:r>
              <a:rPr lang="en-US" dirty="0"/>
              <a:t>Unlike mediation, the third party actually MAKES the decision (the ruling is made separate to the two parties)</a:t>
            </a:r>
          </a:p>
        </p:txBody>
      </p:sp>
    </p:spTree>
    <p:extLst>
      <p:ext uri="{BB962C8B-B14F-4D97-AF65-F5344CB8AC3E}">
        <p14:creationId xmlns:p14="http://schemas.microsoft.com/office/powerpoint/2010/main" val="1322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The process of of social influence in which one person can enlist the aid and support of others in the accomplishment of a common task.</a:t>
            </a:r>
          </a:p>
          <a:p>
            <a:endParaRPr lang="en-US" dirty="0"/>
          </a:p>
          <a:p>
            <a:pPr>
              <a:buFont typeface="Wingdings" panose="05000000000000000000" pitchFamily="2" charset="2"/>
              <a:buChar char="v"/>
            </a:pPr>
            <a:r>
              <a:rPr lang="en-US" dirty="0"/>
              <a:t>What might this look like in a health setting?</a:t>
            </a:r>
          </a:p>
          <a:p>
            <a:pPr>
              <a:buFont typeface="Arial" panose="020B0604020202020204" pitchFamily="34" charset="0"/>
              <a:buChar char="•"/>
            </a:pPr>
            <a:r>
              <a:rPr lang="en-US" dirty="0"/>
              <a:t> Leading a health team to meet a common goal on a health project.</a:t>
            </a:r>
          </a:p>
        </p:txBody>
      </p:sp>
    </p:spTree>
    <p:extLst>
      <p:ext uri="{BB962C8B-B14F-4D97-AF65-F5344CB8AC3E}">
        <p14:creationId xmlns:p14="http://schemas.microsoft.com/office/powerpoint/2010/main" val="4431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facilitation</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The act of making something easier, assisting the progress or improvement of something. </a:t>
            </a:r>
          </a:p>
          <a:p>
            <a:endParaRPr lang="en-US" dirty="0"/>
          </a:p>
          <a:p>
            <a:pPr>
              <a:buFont typeface="Wingdings" panose="05000000000000000000" pitchFamily="2" charset="2"/>
              <a:buChar char="v"/>
            </a:pPr>
            <a:r>
              <a:rPr lang="en-US" dirty="0"/>
              <a:t>What might this look like in a health setting?</a:t>
            </a:r>
          </a:p>
          <a:p>
            <a:pPr>
              <a:buFont typeface="Arial" panose="020B0604020202020204" pitchFamily="34" charset="0"/>
              <a:buChar char="•"/>
            </a:pPr>
            <a:r>
              <a:rPr lang="en-US" dirty="0"/>
              <a:t>Offering assistance for health professionals.</a:t>
            </a:r>
          </a:p>
        </p:txBody>
      </p:sp>
    </p:spTree>
    <p:extLst>
      <p:ext uri="{BB962C8B-B14F-4D97-AF65-F5344CB8AC3E}">
        <p14:creationId xmlns:p14="http://schemas.microsoft.com/office/powerpoint/2010/main" val="144343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pPr marL="0" indent="0">
              <a:buNone/>
            </a:pPr>
            <a:r>
              <a:rPr lang="en-US" dirty="0"/>
              <a:t>Lockhart, E. (2015) Health Studies Year 12 ATAR. </a:t>
            </a:r>
          </a:p>
        </p:txBody>
      </p:sp>
    </p:spTree>
    <p:extLst>
      <p:ext uri="{BB962C8B-B14F-4D97-AF65-F5344CB8AC3E}">
        <p14:creationId xmlns:p14="http://schemas.microsoft.com/office/powerpoint/2010/main" val="108373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Lockhart, E. (2015) Health Studies Year 12 ATAR. </a:t>
            </a:r>
          </a:p>
          <a:p>
            <a:pPr marL="0" indent="0">
              <a:buNone/>
            </a:pPr>
            <a:r>
              <a:rPr lang="en-US" dirty="0"/>
              <a:t>Image retrieved from: </a:t>
            </a:r>
            <a:r>
              <a:rPr lang="en-US" dirty="0">
                <a:hlinkClick r:id="rId2"/>
              </a:rPr>
              <a:t>http://jmedia.online/2016/11/23/pro-palestinian-funds-channelled-to-getup/</a:t>
            </a:r>
            <a:endParaRPr lang="en-US" dirty="0"/>
          </a:p>
          <a:p>
            <a:pPr marL="0" indent="0">
              <a:buNone/>
            </a:pPr>
            <a:r>
              <a:rPr lang="en-US" dirty="0">
                <a:hlinkClick r:id="rId3"/>
              </a:rPr>
              <a:t>https://www.getup.org.au</a:t>
            </a:r>
            <a:endParaRPr lang="en-US" dirty="0"/>
          </a:p>
          <a:p>
            <a:pPr marL="0" indent="0">
              <a:buNone/>
            </a:pPr>
            <a:endParaRPr lang="en-US" dirty="0"/>
          </a:p>
          <a:p>
            <a:pPr marL="0" indent="0">
              <a:buNone/>
            </a:pPr>
            <a:r>
              <a:rPr lang="en-US" dirty="0">
                <a:hlinkClick r:id="rId4"/>
              </a:rPr>
              <a:t>http://www.who.int/tobacco/control/capacity_building/background/en/</a:t>
            </a:r>
            <a:endParaRPr lang="en-US" dirty="0"/>
          </a:p>
          <a:p>
            <a:pPr marL="0" indent="0">
              <a:buNone/>
            </a:pPr>
            <a:r>
              <a:rPr lang="en-US" dirty="0">
                <a:hlinkClick r:id="rId5"/>
              </a:rPr>
              <a:t>Jeremy Porter Communications:</a:t>
            </a:r>
          </a:p>
          <a:p>
            <a:pPr marL="0" indent="0">
              <a:buNone/>
            </a:pPr>
            <a:r>
              <a:rPr lang="en-US" dirty="0">
                <a:hlinkClick r:id="rId5"/>
              </a:rPr>
              <a:t>http://www.jrmyprtr.com/know-how-to-frame-your-issue/</a:t>
            </a:r>
            <a:endParaRPr lang="en-US" dirty="0"/>
          </a:p>
          <a:p>
            <a:pPr marL="0" indent="0">
              <a:buNone/>
            </a:pPr>
            <a:r>
              <a:rPr lang="en-US" dirty="0">
                <a:hlinkClick r:id="rId6"/>
              </a:rPr>
              <a:t>https://www.ncbi.nlm.nih.gov/pubmed/21993844</a:t>
            </a:r>
            <a:endParaRPr lang="en-US" dirty="0"/>
          </a:p>
          <a:p>
            <a:pPr marL="0" indent="0">
              <a:buNone/>
            </a:pPr>
            <a:r>
              <a:rPr lang="en-US" dirty="0">
                <a:hlinkClick r:id="rId7"/>
              </a:rPr>
              <a:t>https://www.ruok.org.au/people-behind-us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84154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 and tables practice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251134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 conclusions from the following tables/graphs. </a:t>
            </a:r>
          </a:p>
        </p:txBody>
      </p:sp>
      <p:sp>
        <p:nvSpPr>
          <p:cNvPr id="4" name="TextBox 3"/>
          <p:cNvSpPr txBox="1"/>
          <p:nvPr/>
        </p:nvSpPr>
        <p:spPr>
          <a:xfrm>
            <a:off x="859536" y="5852160"/>
            <a:ext cx="10387584" cy="646331"/>
          </a:xfrm>
          <a:prstGeom prst="rect">
            <a:avLst/>
          </a:prstGeom>
          <a:noFill/>
        </p:spPr>
        <p:txBody>
          <a:bodyPr wrap="square" rtlCol="0">
            <a:spAutoFit/>
          </a:bodyPr>
          <a:lstStyle/>
          <a:p>
            <a:r>
              <a:rPr lang="en-US" dirty="0"/>
              <a:t>Graph retrieved from </a:t>
            </a:r>
            <a:r>
              <a:rPr lang="en-US" dirty="0">
                <a:hlinkClick r:id="rId2"/>
              </a:rPr>
              <a:t>https://vaccinateyourchildren.wordpress.com/graphs-and-data/</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016" y="1619503"/>
            <a:ext cx="6327648" cy="4109335"/>
          </a:xfrm>
          <a:prstGeom prst="rect">
            <a:avLst/>
          </a:prstGeom>
        </p:spPr>
      </p:pic>
    </p:spTree>
    <p:extLst>
      <p:ext uri="{BB962C8B-B14F-4D97-AF65-F5344CB8AC3E}">
        <p14:creationId xmlns:p14="http://schemas.microsoft.com/office/powerpoint/2010/main" val="36612631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650992"/>
            <a:ext cx="9720073" cy="658368"/>
          </a:xfrm>
        </p:spPr>
        <p:txBody>
          <a:bodyPr>
            <a:normAutofit lnSpcReduction="10000"/>
          </a:bodyPr>
          <a:lstStyle/>
          <a:p>
            <a:r>
              <a:rPr lang="en-US" dirty="0"/>
              <a:t>Graph retrieved from </a:t>
            </a:r>
            <a:r>
              <a:rPr lang="en-US" dirty="0">
                <a:hlinkClick r:id="rId2"/>
              </a:rPr>
              <a:t>http://statisticsmaldives.gov.mv/nbs/wp-content/uploads/2006/12/Population&amp;HousingCensus2006/graphs/PP2.htm</a:t>
            </a: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588" y="409531"/>
            <a:ext cx="7584948" cy="5241461"/>
          </a:xfrm>
          <a:prstGeom prst="rect">
            <a:avLst/>
          </a:prstGeom>
        </p:spPr>
      </p:pic>
    </p:spTree>
    <p:extLst>
      <p:ext uri="{BB962C8B-B14F-4D97-AF65-F5344CB8AC3E}">
        <p14:creationId xmlns:p14="http://schemas.microsoft.com/office/powerpoint/2010/main" val="152148674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852160"/>
            <a:ext cx="9720073" cy="457200"/>
          </a:xfrm>
        </p:spPr>
        <p:txBody>
          <a:bodyPr>
            <a:normAutofit fontScale="92500"/>
          </a:bodyPr>
          <a:lstStyle/>
          <a:p>
            <a:r>
              <a:rPr lang="en-US" dirty="0"/>
              <a:t>Graph retrieved from </a:t>
            </a:r>
            <a:r>
              <a:rPr lang="en-US" dirty="0">
                <a:hlinkClick r:id="rId2"/>
              </a:rPr>
              <a:t>https://www.statcrunch.com/5.0/viewresult.php?resid=761973</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64" y="651764"/>
            <a:ext cx="7975600" cy="4749800"/>
          </a:xfrm>
          <a:prstGeom prst="rect">
            <a:avLst/>
          </a:prstGeom>
        </p:spPr>
      </p:pic>
    </p:spTree>
    <p:extLst>
      <p:ext uri="{BB962C8B-B14F-4D97-AF65-F5344CB8AC3E}">
        <p14:creationId xmlns:p14="http://schemas.microsoft.com/office/powerpoint/2010/main" val="36994131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0" y="4809744"/>
            <a:ext cx="3346704" cy="1536192"/>
          </a:xfrm>
        </p:spPr>
        <p:txBody>
          <a:bodyPr>
            <a:normAutofit/>
          </a:bodyPr>
          <a:lstStyle/>
          <a:p>
            <a:r>
              <a:rPr lang="en-US" dirty="0"/>
              <a:t>Infographic retrieved from </a:t>
            </a:r>
            <a:r>
              <a:rPr lang="en-US" dirty="0">
                <a:hlinkClick r:id="rId2"/>
              </a:rPr>
              <a:t>http://www.croweandassociates.com/medicare-employer-information-form/</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452" y="8111"/>
            <a:ext cx="5383275" cy="6702117"/>
          </a:xfrm>
          <a:prstGeom prst="rect">
            <a:avLst/>
          </a:prstGeom>
        </p:spPr>
      </p:pic>
    </p:spTree>
    <p:extLst>
      <p:ext uri="{BB962C8B-B14F-4D97-AF65-F5344CB8AC3E}">
        <p14:creationId xmlns:p14="http://schemas.microsoft.com/office/powerpoint/2010/main" val="11999325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705856"/>
            <a:ext cx="9720073" cy="731520"/>
          </a:xfrm>
        </p:spPr>
        <p:txBody>
          <a:bodyPr/>
          <a:lstStyle/>
          <a:p>
            <a:r>
              <a:rPr lang="en-US" dirty="0"/>
              <a:t>Table retrieved from </a:t>
            </a:r>
            <a:r>
              <a:rPr lang="en-US" dirty="0">
                <a:hlinkClick r:id="rId2"/>
              </a:rPr>
              <a:t>https://www.researchgate.net/figure/Prevalence-of-class-I-II-and-III-obesity-by-education-level-in-Australia-2011-12-p_fig1_273326209</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832612"/>
            <a:ext cx="9766300" cy="4229100"/>
          </a:xfrm>
          <a:prstGeom prst="rect">
            <a:avLst/>
          </a:prstGeom>
        </p:spPr>
      </p:pic>
    </p:spTree>
    <p:extLst>
      <p:ext uri="{BB962C8B-B14F-4D97-AF65-F5344CB8AC3E}">
        <p14:creationId xmlns:p14="http://schemas.microsoft.com/office/powerpoint/2010/main" val="26877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Impact of determinants on health inequities</a:t>
            </a:r>
          </a:p>
        </p:txBody>
      </p:sp>
      <p:sp>
        <p:nvSpPr>
          <p:cNvPr id="3" name="Subtitle 2"/>
          <p:cNvSpPr>
            <a:spLocks noGrp="1"/>
          </p:cNvSpPr>
          <p:nvPr>
            <p:ph type="subTitle" idx="1"/>
          </p:nvPr>
        </p:nvSpPr>
        <p:spPr/>
        <p:txBody>
          <a:bodyPr>
            <a:normAutofit/>
          </a:bodyPr>
          <a:lstStyle/>
          <a:p>
            <a:r>
              <a:rPr lang="en-US" sz="2200" dirty="0">
                <a:solidFill>
                  <a:schemeClr val="tx1"/>
                </a:solidFill>
              </a:rPr>
              <a:t>Term 2</a:t>
            </a:r>
          </a:p>
          <a:p>
            <a:r>
              <a:rPr lang="en-US" sz="2200" dirty="0">
                <a:solidFill>
                  <a:schemeClr val="tx1"/>
                </a:solidFill>
              </a:rPr>
              <a:t>Week 9-10</a:t>
            </a:r>
          </a:p>
        </p:txBody>
      </p:sp>
    </p:spTree>
    <p:extLst>
      <p:ext uri="{BB962C8B-B14F-4D97-AF65-F5344CB8AC3E}">
        <p14:creationId xmlns:p14="http://schemas.microsoft.com/office/powerpoint/2010/main" val="134170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dirty="0">
                <a:solidFill>
                  <a:srgbClr val="FFFFFF"/>
                </a:solidFill>
              </a:rPr>
              <a:t>Syllabus content</a:t>
            </a:r>
          </a:p>
        </p:txBody>
      </p:sp>
      <p:sp>
        <p:nvSpPr>
          <p:cNvPr id="7" name="TextBox 6">
            <a:extLst>
              <a:ext uri="{FF2B5EF4-FFF2-40B4-BE49-F238E27FC236}">
                <a16:creationId xmlns:a16="http://schemas.microsoft.com/office/drawing/2014/main" id="{D112B552-81F5-4142-A390-C4F008BD3B17}"/>
              </a:ext>
            </a:extLst>
          </p:cNvPr>
          <p:cNvSpPr txBox="1"/>
          <p:nvPr/>
        </p:nvSpPr>
        <p:spPr>
          <a:xfrm>
            <a:off x="8199779" y="982119"/>
            <a:ext cx="3590692" cy="3139321"/>
          </a:xfrm>
          <a:prstGeom prst="rect">
            <a:avLst/>
          </a:prstGeom>
          <a:noFill/>
        </p:spPr>
        <p:txBody>
          <a:bodyPr wrap="square">
            <a:spAutoFit/>
          </a:bodyPr>
          <a:lstStyle/>
          <a:p>
            <a:r>
              <a:rPr lang="en-US" sz="2200" u="sng" dirty="0"/>
              <a:t>SOCIOECONOMIC (8)</a:t>
            </a:r>
          </a:p>
          <a:p>
            <a:pPr>
              <a:buFont typeface="Arial" charset="0"/>
              <a:buChar char="•"/>
            </a:pPr>
            <a:r>
              <a:rPr lang="en-US" sz="2200" dirty="0"/>
              <a:t>Education</a:t>
            </a:r>
          </a:p>
          <a:p>
            <a:pPr>
              <a:buFont typeface="Arial" charset="0"/>
              <a:buChar char="•"/>
            </a:pPr>
            <a:r>
              <a:rPr lang="en-US" sz="2200" dirty="0"/>
              <a:t>Employment</a:t>
            </a:r>
          </a:p>
          <a:p>
            <a:pPr>
              <a:buFont typeface="Arial" charset="0"/>
              <a:buChar char="•"/>
            </a:pPr>
            <a:r>
              <a:rPr lang="en-US" sz="2200" dirty="0"/>
              <a:t>Income</a:t>
            </a:r>
          </a:p>
          <a:p>
            <a:pPr>
              <a:buFont typeface="Arial" charset="0"/>
              <a:buChar char="•"/>
            </a:pPr>
            <a:r>
              <a:rPr lang="en-US" sz="2200" dirty="0"/>
              <a:t>Family </a:t>
            </a:r>
          </a:p>
          <a:p>
            <a:pPr>
              <a:buFont typeface="Arial" charset="0"/>
              <a:buChar char="•"/>
            </a:pPr>
            <a:r>
              <a:rPr lang="en-US" sz="2200" dirty="0"/>
              <a:t>Housing/Neighbourhood</a:t>
            </a:r>
          </a:p>
          <a:p>
            <a:pPr>
              <a:buFont typeface="Arial" charset="0"/>
              <a:buChar char="•"/>
            </a:pPr>
            <a:r>
              <a:rPr lang="en-US" sz="2200" dirty="0"/>
              <a:t>Access to services</a:t>
            </a:r>
          </a:p>
          <a:p>
            <a:pPr>
              <a:buFont typeface="Arial" charset="0"/>
              <a:buChar char="•"/>
            </a:pPr>
            <a:r>
              <a:rPr lang="en-US" sz="2200" dirty="0"/>
              <a:t>Migration/Refugee status</a:t>
            </a:r>
          </a:p>
          <a:p>
            <a:pPr>
              <a:buFont typeface="Arial" charset="0"/>
              <a:buChar char="•"/>
            </a:pPr>
            <a:r>
              <a:rPr lang="en-US" sz="2200" dirty="0"/>
              <a:t>Food security</a:t>
            </a:r>
          </a:p>
        </p:txBody>
      </p:sp>
      <p:sp>
        <p:nvSpPr>
          <p:cNvPr id="9" name="TextBox 8">
            <a:extLst>
              <a:ext uri="{FF2B5EF4-FFF2-40B4-BE49-F238E27FC236}">
                <a16:creationId xmlns:a16="http://schemas.microsoft.com/office/drawing/2014/main" id="{917802AB-1432-4156-89CA-ADFDC64CE3D4}"/>
              </a:ext>
            </a:extLst>
          </p:cNvPr>
          <p:cNvSpPr txBox="1"/>
          <p:nvPr/>
        </p:nvSpPr>
        <p:spPr>
          <a:xfrm>
            <a:off x="5367977" y="991296"/>
            <a:ext cx="2523328" cy="4154984"/>
          </a:xfrm>
          <a:prstGeom prst="rect">
            <a:avLst/>
          </a:prstGeom>
          <a:noFill/>
        </p:spPr>
        <p:txBody>
          <a:bodyPr wrap="square">
            <a:spAutoFit/>
          </a:bodyPr>
          <a:lstStyle/>
          <a:p>
            <a:r>
              <a:rPr lang="en-US" sz="2200" u="sng" dirty="0"/>
              <a:t>SOCIAL (11)</a:t>
            </a:r>
          </a:p>
          <a:p>
            <a:pPr>
              <a:buFont typeface="Arial" charset="0"/>
              <a:buChar char="•"/>
            </a:pPr>
            <a:r>
              <a:rPr lang="en-US" sz="2200" dirty="0"/>
              <a:t>Social gradient</a:t>
            </a:r>
          </a:p>
          <a:p>
            <a:pPr>
              <a:buFont typeface="Arial" charset="0"/>
              <a:buChar char="•"/>
            </a:pPr>
            <a:r>
              <a:rPr lang="en-US" sz="2200" dirty="0"/>
              <a:t>Social exclusion</a:t>
            </a:r>
          </a:p>
          <a:p>
            <a:pPr>
              <a:buFont typeface="Arial" charset="0"/>
              <a:buChar char="•"/>
            </a:pPr>
            <a:r>
              <a:rPr lang="en-US" sz="2200" dirty="0"/>
              <a:t>Social support</a:t>
            </a:r>
          </a:p>
          <a:p>
            <a:pPr>
              <a:buFont typeface="Arial" charset="0"/>
              <a:buChar char="•"/>
            </a:pPr>
            <a:r>
              <a:rPr lang="en-US" sz="2200" dirty="0"/>
              <a:t>Stress</a:t>
            </a:r>
          </a:p>
          <a:p>
            <a:pPr>
              <a:buFont typeface="Arial" charset="0"/>
              <a:buChar char="•"/>
            </a:pPr>
            <a:r>
              <a:rPr lang="en-US" sz="2200" dirty="0"/>
              <a:t>Unemployment</a:t>
            </a:r>
          </a:p>
          <a:p>
            <a:pPr>
              <a:buFont typeface="Arial" charset="0"/>
              <a:buChar char="•"/>
            </a:pPr>
            <a:r>
              <a:rPr lang="en-US" sz="2200" dirty="0"/>
              <a:t>Early life</a:t>
            </a:r>
          </a:p>
          <a:p>
            <a:pPr>
              <a:buFont typeface="Arial" charset="0"/>
              <a:buChar char="•"/>
            </a:pPr>
            <a:r>
              <a:rPr lang="en-US" sz="2200" dirty="0"/>
              <a:t>Work</a:t>
            </a:r>
          </a:p>
          <a:p>
            <a:pPr>
              <a:buFont typeface="Arial" charset="0"/>
              <a:buChar char="•"/>
            </a:pPr>
            <a:r>
              <a:rPr lang="en-US" sz="2200" dirty="0"/>
              <a:t>Food</a:t>
            </a:r>
          </a:p>
          <a:p>
            <a:pPr>
              <a:buFont typeface="Arial" charset="0"/>
              <a:buChar char="•"/>
            </a:pPr>
            <a:r>
              <a:rPr lang="en-US" sz="2200" dirty="0"/>
              <a:t>Transport</a:t>
            </a:r>
          </a:p>
          <a:p>
            <a:pPr>
              <a:buFont typeface="Arial" charset="0"/>
              <a:buChar char="•"/>
            </a:pPr>
            <a:r>
              <a:rPr lang="en-US" sz="2200" dirty="0"/>
              <a:t>Culture</a:t>
            </a:r>
          </a:p>
          <a:p>
            <a:pPr>
              <a:buFont typeface="Arial" charset="0"/>
              <a:buChar char="•"/>
            </a:pPr>
            <a:r>
              <a:rPr lang="en-US" sz="2200" dirty="0"/>
              <a:t>addiction</a:t>
            </a:r>
          </a:p>
        </p:txBody>
      </p:sp>
      <p:sp>
        <p:nvSpPr>
          <p:cNvPr id="11" name="TextBox 10">
            <a:extLst>
              <a:ext uri="{FF2B5EF4-FFF2-40B4-BE49-F238E27FC236}">
                <a16:creationId xmlns:a16="http://schemas.microsoft.com/office/drawing/2014/main" id="{EFB86918-388D-4761-B90B-9BDBEEBCAEA0}"/>
              </a:ext>
            </a:extLst>
          </p:cNvPr>
          <p:cNvSpPr txBox="1"/>
          <p:nvPr/>
        </p:nvSpPr>
        <p:spPr>
          <a:xfrm>
            <a:off x="5362364" y="5312706"/>
            <a:ext cx="2173980" cy="1107996"/>
          </a:xfrm>
          <a:prstGeom prst="rect">
            <a:avLst/>
          </a:prstGeom>
          <a:noFill/>
        </p:spPr>
        <p:txBody>
          <a:bodyPr wrap="square">
            <a:spAutoFit/>
          </a:bodyPr>
          <a:lstStyle/>
          <a:p>
            <a:r>
              <a:rPr lang="en-US" sz="2200" u="sng" dirty="0"/>
              <a:t>BIOMEDICAL (2)</a:t>
            </a:r>
          </a:p>
          <a:p>
            <a:pPr>
              <a:buFont typeface="Arial" charset="0"/>
              <a:buChar char="•"/>
            </a:pPr>
            <a:r>
              <a:rPr lang="en-US" sz="2200" dirty="0"/>
              <a:t>Birthweight</a:t>
            </a:r>
          </a:p>
          <a:p>
            <a:pPr>
              <a:buFont typeface="Arial" charset="0"/>
              <a:buChar char="•"/>
            </a:pPr>
            <a:r>
              <a:rPr lang="en-US" sz="2200" dirty="0"/>
              <a:t>Body weight</a:t>
            </a:r>
          </a:p>
        </p:txBody>
      </p:sp>
      <p:sp>
        <p:nvSpPr>
          <p:cNvPr id="13" name="TextBox 12">
            <a:extLst>
              <a:ext uri="{FF2B5EF4-FFF2-40B4-BE49-F238E27FC236}">
                <a16:creationId xmlns:a16="http://schemas.microsoft.com/office/drawing/2014/main" id="{7EEBAD7B-F141-4AC0-98F6-353AB8B792B9}"/>
              </a:ext>
            </a:extLst>
          </p:cNvPr>
          <p:cNvSpPr txBox="1"/>
          <p:nvPr/>
        </p:nvSpPr>
        <p:spPr>
          <a:xfrm>
            <a:off x="8244440" y="4597168"/>
            <a:ext cx="2803946" cy="1785104"/>
          </a:xfrm>
          <a:prstGeom prst="rect">
            <a:avLst/>
          </a:prstGeom>
          <a:noFill/>
        </p:spPr>
        <p:txBody>
          <a:bodyPr wrap="square">
            <a:spAutoFit/>
          </a:bodyPr>
          <a:lstStyle/>
          <a:p>
            <a:r>
              <a:rPr lang="en-US" sz="2200" u="sng" dirty="0"/>
              <a:t>ENVIRONMENTAL (2)</a:t>
            </a:r>
          </a:p>
          <a:p>
            <a:pPr>
              <a:buFont typeface="Arial" charset="0"/>
              <a:buChar char="•"/>
            </a:pPr>
            <a:r>
              <a:rPr lang="en-US" sz="2200" dirty="0"/>
              <a:t>Features of the natural and built environment</a:t>
            </a:r>
          </a:p>
          <a:p>
            <a:pPr>
              <a:buFont typeface="Arial" charset="0"/>
              <a:buChar char="•"/>
            </a:pPr>
            <a:r>
              <a:rPr lang="en-US" sz="2200" dirty="0"/>
              <a:t>Geographical location</a:t>
            </a:r>
          </a:p>
        </p:txBody>
      </p:sp>
      <p:sp>
        <p:nvSpPr>
          <p:cNvPr id="15" name="TextBox 14">
            <a:extLst>
              <a:ext uri="{FF2B5EF4-FFF2-40B4-BE49-F238E27FC236}">
                <a16:creationId xmlns:a16="http://schemas.microsoft.com/office/drawing/2014/main" id="{AF199C5E-E103-4AFB-B78C-B44DAA0AFDB1}"/>
              </a:ext>
            </a:extLst>
          </p:cNvPr>
          <p:cNvSpPr txBox="1"/>
          <p:nvPr/>
        </p:nvSpPr>
        <p:spPr>
          <a:xfrm>
            <a:off x="5340582" y="354085"/>
            <a:ext cx="6096000" cy="430887"/>
          </a:xfrm>
          <a:prstGeom prst="rect">
            <a:avLst/>
          </a:prstGeom>
          <a:noFill/>
        </p:spPr>
        <p:txBody>
          <a:bodyPr wrap="square">
            <a:spAutoFit/>
          </a:bodyPr>
          <a:lstStyle/>
          <a:p>
            <a:pPr>
              <a:buFont typeface="Wingdings" charset="2"/>
              <a:buChar char="v"/>
            </a:pPr>
            <a:r>
              <a:rPr lang="en-US" sz="2200" dirty="0"/>
              <a:t>Impact of determinants on health inequities</a:t>
            </a:r>
            <a:r>
              <a:rPr lang="en-US" dirty="0"/>
              <a:t>:</a:t>
            </a:r>
          </a:p>
        </p:txBody>
      </p:sp>
    </p:spTree>
    <p:extLst>
      <p:ext uri="{BB962C8B-B14F-4D97-AF65-F5344CB8AC3E}">
        <p14:creationId xmlns:p14="http://schemas.microsoft.com/office/powerpoint/2010/main" val="43279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health inequities definition</a:t>
            </a:r>
          </a:p>
        </p:txBody>
      </p:sp>
      <p:sp>
        <p:nvSpPr>
          <p:cNvPr id="3" name="Content Placeholder 2"/>
          <p:cNvSpPr>
            <a:spLocks noGrp="1"/>
          </p:cNvSpPr>
          <p:nvPr>
            <p:ph idx="1"/>
          </p:nvPr>
        </p:nvSpPr>
        <p:spPr/>
        <p:txBody>
          <a:bodyPr/>
          <a:lstStyle/>
          <a:p>
            <a:r>
              <a:rPr lang="en-US" sz="3200" u="sng" dirty="0"/>
              <a:t>Health inequities:</a:t>
            </a:r>
            <a:r>
              <a:rPr lang="en-US" sz="3200" dirty="0"/>
              <a:t> Avoidable inequalities in health between groups of people within countries and between countries. (Inequalities that are unfair or unjust.)</a:t>
            </a:r>
          </a:p>
          <a:p>
            <a:endParaRPr lang="en-US" dirty="0"/>
          </a:p>
        </p:txBody>
      </p:sp>
    </p:spTree>
    <p:extLst>
      <p:ext uri="{BB962C8B-B14F-4D97-AF65-F5344CB8AC3E}">
        <p14:creationId xmlns:p14="http://schemas.microsoft.com/office/powerpoint/2010/main" val="365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a:t>
            </a:r>
          </a:p>
        </p:txBody>
      </p:sp>
      <p:sp>
        <p:nvSpPr>
          <p:cNvPr id="3" name="Content Placeholder 2"/>
          <p:cNvSpPr>
            <a:spLocks noGrp="1"/>
          </p:cNvSpPr>
          <p:nvPr>
            <p:ph idx="1"/>
          </p:nvPr>
        </p:nvSpPr>
        <p:spPr>
          <a:xfrm>
            <a:off x="1024128" y="1891990"/>
            <a:ext cx="10580574" cy="4380794"/>
          </a:xfrm>
        </p:spPr>
        <p:txBody>
          <a:bodyPr>
            <a:normAutofit/>
          </a:bodyPr>
          <a:lstStyle/>
          <a:p>
            <a:pPr marL="0" indent="0">
              <a:buNone/>
            </a:pPr>
            <a:r>
              <a:rPr lang="en-US" dirty="0"/>
              <a:t>What are the SOCIAL determinants?</a:t>
            </a:r>
          </a:p>
          <a:p>
            <a:pPr>
              <a:buFont typeface="Arial" charset="0"/>
              <a:buChar char="•"/>
            </a:pPr>
            <a:r>
              <a:rPr lang="en-US" dirty="0"/>
              <a:t>Societal conditions in which people are born, live, grow, work and age.</a:t>
            </a:r>
          </a:p>
          <a:p>
            <a:pPr>
              <a:buFont typeface="Arial" charset="0"/>
              <a:buChar char="•"/>
            </a:pPr>
            <a:r>
              <a:rPr lang="en-US" dirty="0"/>
              <a:t>These conditions are influenced by economics, politics and social policies</a:t>
            </a:r>
          </a:p>
          <a:p>
            <a:pPr>
              <a:buFont typeface="Arial" charset="0"/>
              <a:buChar char="•"/>
            </a:pPr>
            <a:r>
              <a:rPr lang="en-US" dirty="0"/>
              <a:t>The social determinants are NOT EQUALLY DISTRIBUTED</a:t>
            </a:r>
          </a:p>
          <a:p>
            <a:pPr marL="0" indent="0">
              <a:buNone/>
            </a:pPr>
            <a:r>
              <a:rPr lang="en-US" dirty="0"/>
              <a:t>Michael Marmot 4mins:</a:t>
            </a:r>
          </a:p>
          <a:p>
            <a:r>
              <a:rPr lang="en-US" dirty="0">
                <a:hlinkClick r:id="rId2"/>
              </a:rPr>
              <a:t>https://www.youtube.com/watch?v=BHYBHKma3x8&amp;feature=youtu.be</a:t>
            </a:r>
            <a:endParaRPr lang="en-US" dirty="0"/>
          </a:p>
          <a:p>
            <a:endParaRPr lang="en-US" dirty="0"/>
          </a:p>
          <a:p>
            <a:r>
              <a:rPr lang="en-US" dirty="0"/>
              <a:t>**Remember from last year, “SUE WAS FORCED TO SING SONGS CONSTANTLY” </a:t>
            </a:r>
          </a:p>
          <a:p>
            <a:r>
              <a:rPr lang="en-US" dirty="0"/>
              <a:t>(11 social determinants)</a:t>
            </a:r>
          </a:p>
        </p:txBody>
      </p:sp>
    </p:spTree>
    <p:extLst>
      <p:ext uri="{BB962C8B-B14F-4D97-AF65-F5344CB8AC3E}">
        <p14:creationId xmlns:p14="http://schemas.microsoft.com/office/powerpoint/2010/main" val="14215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17587"/>
            <a:ext cx="9720072" cy="1499616"/>
          </a:xfrm>
        </p:spPr>
        <p:txBody>
          <a:bodyPr/>
          <a:lstStyle/>
          <a:p>
            <a:r>
              <a:rPr lang="en-US" dirty="0"/>
              <a:t>Social determinants: Social Gradient</a:t>
            </a:r>
          </a:p>
        </p:txBody>
      </p:sp>
      <p:sp>
        <p:nvSpPr>
          <p:cNvPr id="3" name="Content Placeholder 2"/>
          <p:cNvSpPr>
            <a:spLocks noGrp="1"/>
          </p:cNvSpPr>
          <p:nvPr>
            <p:ph idx="1"/>
          </p:nvPr>
        </p:nvSpPr>
        <p:spPr>
          <a:xfrm>
            <a:off x="1024128" y="1724722"/>
            <a:ext cx="10143744" cy="4869365"/>
          </a:xfrm>
        </p:spPr>
        <p:txBody>
          <a:bodyPr>
            <a:normAutofit fontScale="85000" lnSpcReduction="20000"/>
          </a:bodyPr>
          <a:lstStyle/>
          <a:p>
            <a:pPr>
              <a:buFont typeface="Wingdings" charset="2"/>
              <a:buChar char="v"/>
            </a:pPr>
            <a:r>
              <a:rPr lang="en-US" dirty="0"/>
              <a:t>The poorest of the poor tend to have the worst health. As you move down the gradient, individuals tend to experience poorer health than those above them on the social gradient. (this gradient occurs on both a global scale, within countries and within communities)</a:t>
            </a:r>
          </a:p>
          <a:p>
            <a:pPr>
              <a:buFont typeface="Wingdings" charset="2"/>
              <a:buChar char="v"/>
            </a:pPr>
            <a:endParaRPr lang="en-US" dirty="0"/>
          </a:p>
          <a:p>
            <a:pPr>
              <a:buFont typeface="Wingdings" charset="2"/>
              <a:buChar char="v"/>
            </a:pPr>
            <a:r>
              <a:rPr lang="en-US" dirty="0"/>
              <a:t>Those lower on the social gradient often experience </a:t>
            </a:r>
          </a:p>
          <a:p>
            <a:pPr marL="0" indent="0">
              <a:buNone/>
            </a:pPr>
            <a:r>
              <a:rPr lang="en-US" dirty="0"/>
              <a:t>“Poorer health” in the following areas:</a:t>
            </a:r>
          </a:p>
          <a:p>
            <a:pPr>
              <a:lnSpc>
                <a:spcPct val="120000"/>
              </a:lnSpc>
              <a:buFont typeface="Arial" charset="0"/>
              <a:buChar char="•"/>
            </a:pPr>
            <a:r>
              <a:rPr lang="en-US" dirty="0"/>
              <a:t> Increased risk of serious illness and premature death (reduced </a:t>
            </a:r>
          </a:p>
          <a:p>
            <a:pPr marL="0" indent="0">
              <a:lnSpc>
                <a:spcPct val="120000"/>
              </a:lnSpc>
              <a:buNone/>
            </a:pPr>
            <a:r>
              <a:rPr lang="en-US" dirty="0"/>
              <a:t>access to healthcare)</a:t>
            </a:r>
          </a:p>
          <a:p>
            <a:pPr>
              <a:buFont typeface="Arial" charset="0"/>
              <a:buChar char="•"/>
            </a:pPr>
            <a:r>
              <a:rPr lang="en-US" dirty="0"/>
              <a:t> Fewer family assets</a:t>
            </a:r>
          </a:p>
          <a:p>
            <a:pPr>
              <a:buFont typeface="Arial" charset="0"/>
              <a:buChar char="•"/>
            </a:pPr>
            <a:r>
              <a:rPr lang="en-US" dirty="0"/>
              <a:t> Having poorer education</a:t>
            </a:r>
          </a:p>
          <a:p>
            <a:pPr>
              <a:buFont typeface="Arial" charset="0"/>
              <a:buChar char="•"/>
            </a:pPr>
            <a:r>
              <a:rPr lang="en-US" dirty="0"/>
              <a:t> Insecure employment</a:t>
            </a:r>
          </a:p>
          <a:p>
            <a:pPr>
              <a:buFont typeface="Arial" charset="0"/>
              <a:buChar char="•"/>
            </a:pPr>
            <a:r>
              <a:rPr lang="en-US" dirty="0"/>
              <a:t> Living in poor housing or dangerous neighbourhoods</a:t>
            </a:r>
          </a:p>
          <a:p>
            <a:pPr>
              <a:buFont typeface="Arial" charset="0"/>
              <a:buChar char="•"/>
            </a:pPr>
            <a:r>
              <a:rPr lang="en-US" dirty="0"/>
              <a:t> Living on inadequate retirement pension</a:t>
            </a:r>
          </a:p>
        </p:txBody>
      </p:sp>
      <p:sp>
        <p:nvSpPr>
          <p:cNvPr id="4" name="TextBox 3">
            <a:extLst>
              <a:ext uri="{FF2B5EF4-FFF2-40B4-BE49-F238E27FC236}">
                <a16:creationId xmlns:a16="http://schemas.microsoft.com/office/drawing/2014/main" id="{1EE78433-9456-4904-91E9-A7A234B60855}"/>
              </a:ext>
            </a:extLst>
          </p:cNvPr>
          <p:cNvSpPr txBox="1"/>
          <p:nvPr/>
        </p:nvSpPr>
        <p:spPr>
          <a:xfrm>
            <a:off x="8025161" y="3012940"/>
            <a:ext cx="3401122" cy="3139321"/>
          </a:xfrm>
          <a:prstGeom prst="rect">
            <a:avLst/>
          </a:prstGeom>
          <a:solidFill>
            <a:schemeClr val="accent1">
              <a:lumMod val="20000"/>
              <a:lumOff val="80000"/>
            </a:schemeClr>
          </a:solidFill>
          <a:ln>
            <a:solidFill>
              <a:schemeClr val="bg1"/>
            </a:solidFill>
          </a:ln>
        </p:spPr>
        <p:txBody>
          <a:bodyPr wrap="square" rtlCol="0">
            <a:spAutoFit/>
          </a:bodyPr>
          <a:lstStyle/>
          <a:p>
            <a:r>
              <a:rPr lang="en-US" dirty="0"/>
              <a:t>Textbook Example:</a:t>
            </a:r>
          </a:p>
          <a:p>
            <a:r>
              <a:rPr lang="en-US" dirty="0"/>
              <a:t>In Scotland a baby born in the most disadvantaged neighbourhood in Glasgow can expect to live 10 years fewer than a baby living in the most affluent neighbourhood. Merely the fact a child is raised in a lower socioeconomic household should not be the reason they have a lower life expectancy. </a:t>
            </a:r>
            <a:endParaRPr lang="en-AU" dirty="0"/>
          </a:p>
        </p:txBody>
      </p:sp>
    </p:spTree>
    <p:extLst>
      <p:ext uri="{BB962C8B-B14F-4D97-AF65-F5344CB8AC3E}">
        <p14:creationId xmlns:p14="http://schemas.microsoft.com/office/powerpoint/2010/main" val="18918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2"/>
            <a:ext cx="6147169" cy="5614755"/>
          </a:xfrm>
        </p:spPr>
        <p:txBody>
          <a:bodyPr anchor="ctr">
            <a:noAutofit/>
          </a:bodyPr>
          <a:lstStyle/>
          <a:p>
            <a:pPr lvl="0">
              <a:buFont typeface="Wingdings" charset="2"/>
              <a:buChar char="v"/>
            </a:pPr>
            <a:r>
              <a:rPr lang="en-AU" dirty="0"/>
              <a:t>Definition of health promotion advocacy and when it is best used</a:t>
            </a:r>
          </a:p>
          <a:p>
            <a:pPr lvl="0">
              <a:buFont typeface="Wingdings" charset="2"/>
              <a:buChar char="v"/>
            </a:pPr>
            <a:endParaRPr lang="en-GB" dirty="0"/>
          </a:p>
          <a:p>
            <a:pPr lvl="0">
              <a:buFont typeface="Wingdings" charset="2"/>
              <a:buChar char="v"/>
            </a:pPr>
            <a:r>
              <a:rPr lang="en-AU" dirty="0"/>
              <a:t>Strategies for health promotion advocacy</a:t>
            </a:r>
            <a:endParaRPr lang="en-GB" dirty="0"/>
          </a:p>
          <a:p>
            <a:pPr lvl="0">
              <a:buFont typeface="Arial" charset="0"/>
              <a:buChar char="•"/>
            </a:pPr>
            <a:r>
              <a:rPr lang="en-AU" dirty="0"/>
              <a:t> Lobbying</a:t>
            </a:r>
            <a:endParaRPr lang="en-GB" dirty="0"/>
          </a:p>
          <a:p>
            <a:pPr lvl="0">
              <a:buFont typeface="Arial" charset="0"/>
              <a:buChar char="•"/>
            </a:pPr>
            <a:r>
              <a:rPr lang="en-AU" dirty="0"/>
              <a:t> Raising awareness</a:t>
            </a:r>
            <a:endParaRPr lang="en-GB" dirty="0"/>
          </a:p>
          <a:p>
            <a:pPr lvl="0">
              <a:buFont typeface="Arial" charset="0"/>
              <a:buChar char="•"/>
            </a:pPr>
            <a:r>
              <a:rPr lang="en-AU" dirty="0"/>
              <a:t> Creating debate</a:t>
            </a:r>
            <a:endParaRPr lang="en-GB" dirty="0"/>
          </a:p>
          <a:p>
            <a:pPr lvl="0">
              <a:buFont typeface="Arial" charset="0"/>
              <a:buChar char="•"/>
            </a:pPr>
            <a:r>
              <a:rPr lang="en-AU" dirty="0"/>
              <a:t> Developing partnerships</a:t>
            </a:r>
            <a:endParaRPr lang="en-GB" dirty="0"/>
          </a:p>
          <a:p>
            <a:pPr lvl="0">
              <a:buFont typeface="Arial" charset="0"/>
              <a:buChar char="•"/>
            </a:pPr>
            <a:r>
              <a:rPr lang="en-AU" dirty="0"/>
              <a:t> Building capacity</a:t>
            </a:r>
            <a:endParaRPr lang="en-GB" dirty="0"/>
          </a:p>
          <a:p>
            <a:pPr lvl="0">
              <a:buFont typeface="Arial" charset="0"/>
              <a:buChar char="•"/>
            </a:pPr>
            <a:r>
              <a:rPr lang="en-AU" dirty="0"/>
              <a:t> Mobilising groups</a:t>
            </a:r>
            <a:endParaRPr lang="en-GB" dirty="0"/>
          </a:p>
          <a:p>
            <a:pPr lvl="0">
              <a:buFont typeface="Arial" charset="0"/>
              <a:buChar char="•"/>
            </a:pPr>
            <a:r>
              <a:rPr lang="en-AU" dirty="0"/>
              <a:t> Framing issues</a:t>
            </a:r>
            <a:endParaRPr lang="en-GB" dirty="0"/>
          </a:p>
          <a:p>
            <a:pPr lvl="0">
              <a:buFont typeface="Arial" charset="0"/>
              <a:buChar char="•"/>
            </a:pPr>
            <a:r>
              <a:rPr lang="en-AU" dirty="0"/>
              <a:t> Using champions</a:t>
            </a:r>
            <a:endParaRPr lang="en-GB" dirty="0"/>
          </a:p>
          <a:p>
            <a:pPr lvl="0">
              <a:buFont typeface="Arial" charset="0"/>
              <a:buChar char="•"/>
            </a:pPr>
            <a:r>
              <a:rPr lang="en-AU" dirty="0"/>
              <a:t> Influencing policy</a:t>
            </a:r>
            <a:endParaRPr lang="en-GB" dirty="0"/>
          </a:p>
        </p:txBody>
      </p:sp>
    </p:spTree>
    <p:extLst>
      <p:ext uri="{BB962C8B-B14F-4D97-AF65-F5344CB8AC3E}">
        <p14:creationId xmlns:p14="http://schemas.microsoft.com/office/powerpoint/2010/main" val="173655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7DC5-727F-4CF1-9AA4-5346843A1E99}"/>
              </a:ext>
            </a:extLst>
          </p:cNvPr>
          <p:cNvSpPr>
            <a:spLocks noGrp="1"/>
          </p:cNvSpPr>
          <p:nvPr>
            <p:ph type="title"/>
          </p:nvPr>
        </p:nvSpPr>
        <p:spPr/>
        <p:txBody>
          <a:bodyPr/>
          <a:lstStyle/>
          <a:p>
            <a:r>
              <a:rPr lang="en-US" dirty="0"/>
              <a:t>Social gradient &amp; health inequity</a:t>
            </a:r>
            <a:endParaRPr lang="en-AU" dirty="0"/>
          </a:p>
        </p:txBody>
      </p:sp>
      <p:sp>
        <p:nvSpPr>
          <p:cNvPr id="3" name="Content Placeholder 2">
            <a:extLst>
              <a:ext uri="{FF2B5EF4-FFF2-40B4-BE49-F238E27FC236}">
                <a16:creationId xmlns:a16="http://schemas.microsoft.com/office/drawing/2014/main" id="{49DA3A81-8C99-4FB8-98D2-F2C3FB4D943E}"/>
              </a:ext>
            </a:extLst>
          </p:cNvPr>
          <p:cNvSpPr>
            <a:spLocks noGrp="1"/>
          </p:cNvSpPr>
          <p:nvPr>
            <p:ph idx="1"/>
          </p:nvPr>
        </p:nvSpPr>
        <p:spPr>
          <a:xfrm>
            <a:off x="1024128" y="1858537"/>
            <a:ext cx="10379852" cy="4450823"/>
          </a:xfrm>
        </p:spPr>
        <p:txBody>
          <a:bodyPr/>
          <a:lstStyle/>
          <a:p>
            <a:pPr>
              <a:buFont typeface="Wingdings" panose="05000000000000000000" pitchFamily="2" charset="2"/>
              <a:buChar char="v"/>
            </a:pPr>
            <a:r>
              <a:rPr lang="en-US" sz="2400" dirty="0"/>
              <a:t>Individuals who are lower on the social gradient have fewer opportunities to improve their health and reduce health inequities.</a:t>
            </a:r>
          </a:p>
          <a:p>
            <a:pPr>
              <a:buFont typeface="Wingdings" panose="05000000000000000000" pitchFamily="2" charset="2"/>
              <a:buChar char="v"/>
            </a:pPr>
            <a:r>
              <a:rPr lang="en-US" sz="2400" dirty="0"/>
              <a:t>All people have the RIGHT to the same opportunity to experience good health, but people lower on the social gradient often do not have access to this right (due to a range of environmental and social factors that are beyond their control)</a:t>
            </a:r>
          </a:p>
          <a:p>
            <a:pPr>
              <a:buFont typeface="Wingdings" panose="05000000000000000000" pitchFamily="2" charset="2"/>
              <a:buChar char="v"/>
            </a:pPr>
            <a:r>
              <a:rPr lang="en-US" sz="2400" dirty="0"/>
              <a:t>Health inequities are exasperated when people higher on the social gradient have means/opportunities to prevent/remove the barriers to experiencing good health. People lower on the social gradient find it very difficult to overcome the barriers to good health. </a:t>
            </a:r>
          </a:p>
          <a:p>
            <a:endParaRPr lang="en-AU" dirty="0"/>
          </a:p>
        </p:txBody>
      </p:sp>
    </p:spTree>
    <p:extLst>
      <p:ext uri="{BB962C8B-B14F-4D97-AF65-F5344CB8AC3E}">
        <p14:creationId xmlns:p14="http://schemas.microsoft.com/office/powerpoint/2010/main" val="1944420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unemployment</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Individuals who are unemployed are often lower on the social gradient, and therefore experience poorer health (increased stress and social isolation)</a:t>
            </a:r>
          </a:p>
          <a:p>
            <a:pPr>
              <a:buFont typeface="Wingdings" charset="2"/>
              <a:buChar char="v"/>
            </a:pPr>
            <a:r>
              <a:rPr lang="en-US" dirty="0"/>
              <a:t>Does ill health cause unemployment? Or does unemployment cause ill health???</a:t>
            </a:r>
          </a:p>
          <a:p>
            <a:pPr>
              <a:buFont typeface="Wingdings" charset="2"/>
              <a:buChar char="v"/>
            </a:pPr>
            <a:endParaRPr lang="en-US" dirty="0"/>
          </a:p>
          <a:p>
            <a:pPr>
              <a:buFont typeface="Wingdings" charset="2"/>
              <a:buChar char="v"/>
            </a:pPr>
            <a:r>
              <a:rPr lang="en-US" dirty="0"/>
              <a:t>Unemployment is often a contributing factor to homelessness (also linked with other health issues such as mental illness, drug use/addiction and domestic violence)</a:t>
            </a:r>
          </a:p>
          <a:p>
            <a:pPr>
              <a:buFont typeface="Wingdings" charset="2"/>
              <a:buChar char="v"/>
            </a:pPr>
            <a:r>
              <a:rPr lang="en-US" dirty="0"/>
              <a:t>Unemployment over an extended period of time leads to increased risk of self harm, depression, risky behaviours, increased prevalence of chronic conditions and premature mortality. </a:t>
            </a:r>
          </a:p>
          <a:p>
            <a:endParaRPr lang="en-US" dirty="0"/>
          </a:p>
        </p:txBody>
      </p:sp>
    </p:spTree>
    <p:extLst>
      <p:ext uri="{BB962C8B-B14F-4D97-AF65-F5344CB8AC3E}">
        <p14:creationId xmlns:p14="http://schemas.microsoft.com/office/powerpoint/2010/main" val="12223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early life</a:t>
            </a:r>
          </a:p>
        </p:txBody>
      </p:sp>
      <p:sp>
        <p:nvSpPr>
          <p:cNvPr id="3" name="Content Placeholder 2"/>
          <p:cNvSpPr>
            <a:spLocks noGrp="1"/>
          </p:cNvSpPr>
          <p:nvPr>
            <p:ph idx="1"/>
          </p:nvPr>
        </p:nvSpPr>
        <p:spPr>
          <a:xfrm>
            <a:off x="1024128" y="1925444"/>
            <a:ext cx="10143744" cy="4383916"/>
          </a:xfrm>
        </p:spPr>
        <p:txBody>
          <a:bodyPr>
            <a:normAutofit lnSpcReduction="10000"/>
          </a:bodyPr>
          <a:lstStyle/>
          <a:p>
            <a:pPr>
              <a:buFont typeface="Wingdings" charset="2"/>
              <a:buChar char="v"/>
            </a:pPr>
            <a:r>
              <a:rPr lang="en-US" dirty="0"/>
              <a:t>Individuals who experience disadvantage in early life have lasting negative effects on Quality of Life and health status. </a:t>
            </a:r>
          </a:p>
          <a:p>
            <a:pPr>
              <a:buFont typeface="Wingdings" charset="2"/>
              <a:buChar char="v"/>
            </a:pPr>
            <a:r>
              <a:rPr lang="en-US" dirty="0"/>
              <a:t>“Early life” includes issues related to prenatal/postnatal care, childbirth, pregnancy, malnutrition and breastfeeding, home environments (safety, intellectual stimulation, developmental issues, unsupportive family environments) </a:t>
            </a:r>
          </a:p>
          <a:p>
            <a:pPr>
              <a:buFont typeface="Wingdings" charset="2"/>
              <a:buChar char="v"/>
            </a:pPr>
            <a:r>
              <a:rPr lang="en-US" dirty="0"/>
              <a:t>In 2004, an estimated 10.4million children in low/middle income families died. Approximately 4million of these were considered PREVENTABLE. (malnutrition issues, underweight, treatable issues in childbirth, breastfeeding issues or preventable environmental conditions.) </a:t>
            </a:r>
          </a:p>
          <a:p>
            <a:pPr>
              <a:buFont typeface="Wingdings" charset="2"/>
              <a:buChar char="v"/>
            </a:pPr>
            <a:r>
              <a:rPr lang="en-US" dirty="0"/>
              <a:t>This is an inequity in health. </a:t>
            </a:r>
          </a:p>
          <a:p>
            <a:pPr>
              <a:buFont typeface="Wingdings" charset="2"/>
              <a:buChar char="v"/>
            </a:pPr>
            <a:r>
              <a:rPr lang="en-US" dirty="0"/>
              <a:t>This inequity is caused by a range of factors, including poor access to health care, inability to pay for professional health services or cultural factors.</a:t>
            </a:r>
          </a:p>
          <a:p>
            <a:endParaRPr lang="en-US" dirty="0"/>
          </a:p>
        </p:txBody>
      </p:sp>
    </p:spTree>
    <p:extLst>
      <p:ext uri="{BB962C8B-B14F-4D97-AF65-F5344CB8AC3E}">
        <p14:creationId xmlns:p14="http://schemas.microsoft.com/office/powerpoint/2010/main" val="45908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work</a:t>
            </a:r>
          </a:p>
        </p:txBody>
      </p:sp>
      <p:sp>
        <p:nvSpPr>
          <p:cNvPr id="3" name="Content Placeholder 2"/>
          <p:cNvSpPr>
            <a:spLocks noGrp="1"/>
          </p:cNvSpPr>
          <p:nvPr>
            <p:ph idx="1"/>
          </p:nvPr>
        </p:nvSpPr>
        <p:spPr>
          <a:xfrm>
            <a:off x="1024128" y="2285999"/>
            <a:ext cx="9720073" cy="4214813"/>
          </a:xfrm>
        </p:spPr>
        <p:txBody>
          <a:bodyPr>
            <a:normAutofit fontScale="92500" lnSpcReduction="10000"/>
          </a:bodyPr>
          <a:lstStyle/>
          <a:p>
            <a:pPr>
              <a:buFont typeface="Wingdings" charset="2"/>
              <a:buChar char="v"/>
            </a:pPr>
            <a:r>
              <a:rPr lang="en-US" dirty="0"/>
              <a:t>The type of work environment an individual is exposed to has in impact on their health. Individuals in high stress, unsafe or low income workplaces tend to experience health inequities. </a:t>
            </a:r>
          </a:p>
          <a:p>
            <a:pPr>
              <a:buFont typeface="Wingdings" charset="2"/>
              <a:buChar char="v"/>
            </a:pPr>
            <a:r>
              <a:rPr lang="en-US" dirty="0"/>
              <a:t> How does the AMOUNT of work influence health status? </a:t>
            </a:r>
          </a:p>
          <a:p>
            <a:pPr marL="0" indent="0">
              <a:buNone/>
            </a:pPr>
            <a:r>
              <a:rPr lang="en-US" dirty="0"/>
              <a:t>Individuals who work long hours tend to experience high blood pressure and hypertension, stress, lack of sleep and a series of psychological issues. </a:t>
            </a:r>
          </a:p>
          <a:p>
            <a:pPr>
              <a:buFont typeface="Wingdings" charset="2"/>
              <a:buChar char="v"/>
            </a:pPr>
            <a:r>
              <a:rPr lang="en-US" dirty="0"/>
              <a:t>How does the QUALITY of work influence health status?</a:t>
            </a:r>
          </a:p>
          <a:p>
            <a:pPr marL="0" indent="0">
              <a:buNone/>
            </a:pPr>
            <a:r>
              <a:rPr lang="en-US" dirty="0"/>
              <a:t>Low quality workplaces increase risk of injury and chronic disease (ie. Lung cancer working in smoky environments) </a:t>
            </a:r>
          </a:p>
          <a:p>
            <a:pPr>
              <a:buFont typeface="Wingdings" charset="2"/>
              <a:buChar char="v"/>
            </a:pPr>
            <a:r>
              <a:rPr lang="en-US" dirty="0"/>
              <a:t>How do Government policies and regulations influence health inequities?</a:t>
            </a:r>
          </a:p>
          <a:p>
            <a:pPr marL="0" indent="0">
              <a:buNone/>
            </a:pPr>
            <a:r>
              <a:rPr lang="en-US" dirty="0"/>
              <a:t>Lack of laws/regulation increases risk of poor health directly linked with work environments. </a:t>
            </a:r>
          </a:p>
          <a:p>
            <a:pPr marL="0" indent="0">
              <a:buNone/>
            </a:pPr>
            <a:r>
              <a:rPr lang="en-US" dirty="0"/>
              <a:t>EXAMPLES?                                                     TEXTBOOK pg 30</a:t>
            </a:r>
          </a:p>
        </p:txBody>
      </p:sp>
    </p:spTree>
    <p:extLst>
      <p:ext uri="{BB962C8B-B14F-4D97-AF65-F5344CB8AC3E}">
        <p14:creationId xmlns:p14="http://schemas.microsoft.com/office/powerpoint/2010/main" val="21468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7C43-313F-41C2-939A-D24D37B33E8B}"/>
              </a:ext>
            </a:extLst>
          </p:cNvPr>
          <p:cNvSpPr>
            <a:spLocks noGrp="1"/>
          </p:cNvSpPr>
          <p:nvPr>
            <p:ph type="title"/>
          </p:nvPr>
        </p:nvSpPr>
        <p:spPr/>
        <p:txBody>
          <a:bodyPr/>
          <a:lstStyle/>
          <a:p>
            <a:r>
              <a:rPr lang="en-US" dirty="0"/>
              <a:t>Work &amp; health inequity</a:t>
            </a:r>
            <a:endParaRPr lang="en-AU" dirty="0"/>
          </a:p>
        </p:txBody>
      </p:sp>
      <p:sp>
        <p:nvSpPr>
          <p:cNvPr id="3" name="Content Placeholder 2">
            <a:extLst>
              <a:ext uri="{FF2B5EF4-FFF2-40B4-BE49-F238E27FC236}">
                <a16:creationId xmlns:a16="http://schemas.microsoft.com/office/drawing/2014/main" id="{ED1FAD01-BCA8-4F04-A35F-F544DDE9006C}"/>
              </a:ext>
            </a:extLst>
          </p:cNvPr>
          <p:cNvSpPr>
            <a:spLocks noGrp="1"/>
          </p:cNvSpPr>
          <p:nvPr>
            <p:ph idx="1"/>
          </p:nvPr>
        </p:nvSpPr>
        <p:spPr/>
        <p:txBody>
          <a:bodyPr/>
          <a:lstStyle/>
          <a:p>
            <a:r>
              <a:rPr lang="en-US" dirty="0"/>
              <a:t>Work creates heath inequity because not all workplaces provide their workers with safe, secure, ongoing, year-round, fair work conditions. </a:t>
            </a:r>
          </a:p>
          <a:p>
            <a:r>
              <a:rPr lang="en-US" dirty="0"/>
              <a:t>Workers who suffer injury/illness within their work may or may not have access to adequate healthcare therefore requiring them to take MORE time off work to recover from illness. This reduces their income and creates health inequities. </a:t>
            </a:r>
          </a:p>
          <a:p>
            <a:endParaRPr lang="en-AU" dirty="0"/>
          </a:p>
        </p:txBody>
      </p:sp>
    </p:spTree>
    <p:extLst>
      <p:ext uri="{BB962C8B-B14F-4D97-AF65-F5344CB8AC3E}">
        <p14:creationId xmlns:p14="http://schemas.microsoft.com/office/powerpoint/2010/main" val="532038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India garment factory</a:t>
            </a:r>
          </a:p>
        </p:txBody>
      </p:sp>
      <p:sp>
        <p:nvSpPr>
          <p:cNvPr id="3" name="Content Placeholder 2"/>
          <p:cNvSpPr>
            <a:spLocks noGrp="1"/>
          </p:cNvSpPr>
          <p:nvPr>
            <p:ph idx="1"/>
          </p:nvPr>
        </p:nvSpPr>
        <p:spPr/>
        <p:txBody>
          <a:bodyPr/>
          <a:lstStyle/>
          <a:p>
            <a:r>
              <a:rPr lang="en-US" dirty="0"/>
              <a:t>TEXTBOOK pg 30</a:t>
            </a:r>
          </a:p>
          <a:p>
            <a:endParaRPr lang="en-US" dirty="0"/>
          </a:p>
          <a:p>
            <a:r>
              <a:rPr lang="en-US" dirty="0"/>
              <a:t>Answer the following questions with reference to the case study.</a:t>
            </a:r>
          </a:p>
          <a:p>
            <a:endParaRPr lang="en-US" dirty="0"/>
          </a:p>
          <a:p>
            <a:r>
              <a:rPr lang="en-US" dirty="0"/>
              <a:t>1. Identify 4 ways that this garment factory creates health inequities for its workers?</a:t>
            </a:r>
          </a:p>
          <a:p>
            <a:r>
              <a:rPr lang="en-US" dirty="0"/>
              <a:t>2. Identify 3 ways that the Indian government could reduce the health inequities caused by this workplace.</a:t>
            </a:r>
          </a:p>
          <a:p>
            <a:endParaRPr lang="en-US" dirty="0"/>
          </a:p>
        </p:txBody>
      </p:sp>
    </p:spTree>
    <p:extLst>
      <p:ext uri="{BB962C8B-B14F-4D97-AF65-F5344CB8AC3E}">
        <p14:creationId xmlns:p14="http://schemas.microsoft.com/office/powerpoint/2010/main" val="93341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99D067-E35B-42EA-B25B-065105B21036}"/>
              </a:ext>
            </a:extLst>
          </p:cNvPr>
          <p:cNvSpPr>
            <a:spLocks noGrp="1"/>
          </p:cNvSpPr>
          <p:nvPr>
            <p:ph type="title"/>
          </p:nvPr>
        </p:nvSpPr>
        <p:spPr>
          <a:xfrm>
            <a:off x="1024128" y="421664"/>
            <a:ext cx="9720072" cy="1499616"/>
          </a:xfrm>
        </p:spPr>
        <p:txBody>
          <a:bodyPr/>
          <a:lstStyle/>
          <a:p>
            <a:r>
              <a:rPr lang="en-US" dirty="0"/>
              <a:t>Case study: India garment factory</a:t>
            </a:r>
          </a:p>
        </p:txBody>
      </p:sp>
      <p:sp>
        <p:nvSpPr>
          <p:cNvPr id="3" name="Content Placeholder 2"/>
          <p:cNvSpPr>
            <a:spLocks noGrp="1"/>
          </p:cNvSpPr>
          <p:nvPr>
            <p:ph idx="1"/>
          </p:nvPr>
        </p:nvSpPr>
        <p:spPr>
          <a:xfrm>
            <a:off x="1024128" y="1813931"/>
            <a:ext cx="9720073" cy="4170557"/>
          </a:xfrm>
        </p:spPr>
        <p:txBody>
          <a:bodyPr>
            <a:normAutofit/>
          </a:bodyPr>
          <a:lstStyle/>
          <a:p>
            <a:pPr marL="0" indent="0">
              <a:buNone/>
            </a:pPr>
            <a:r>
              <a:rPr lang="en-US" sz="2800" dirty="0"/>
              <a:t>Ways it creates health inequities:</a:t>
            </a:r>
          </a:p>
          <a:p>
            <a:pPr>
              <a:buFont typeface="Wingdings" charset="2"/>
              <a:buChar char="Ø"/>
            </a:pPr>
            <a:r>
              <a:rPr lang="en-US" sz="2800" dirty="0"/>
              <a:t> Unrealistic and unsustainable working hours.</a:t>
            </a:r>
          </a:p>
          <a:p>
            <a:pPr>
              <a:buFont typeface="Wingdings" charset="2"/>
              <a:buChar char="Ø"/>
            </a:pPr>
            <a:r>
              <a:rPr lang="en-US" sz="2800" dirty="0"/>
              <a:t> very low pay and pay rises not regulated or systematic.</a:t>
            </a:r>
          </a:p>
          <a:p>
            <a:pPr>
              <a:buFont typeface="Wingdings" charset="2"/>
              <a:buChar char="Ø"/>
            </a:pPr>
            <a:r>
              <a:rPr lang="en-US" sz="2800" dirty="0"/>
              <a:t> use of child </a:t>
            </a:r>
            <a:r>
              <a:rPr lang="en-US" sz="2800" dirty="0" err="1"/>
              <a:t>labour</a:t>
            </a:r>
            <a:r>
              <a:rPr lang="en-US" sz="2800" dirty="0"/>
              <a:t> </a:t>
            </a:r>
          </a:p>
          <a:p>
            <a:pPr>
              <a:buFont typeface="Wingdings" charset="2"/>
              <a:buChar char="Ø"/>
            </a:pPr>
            <a:r>
              <a:rPr lang="en-US" sz="2800" dirty="0"/>
              <a:t> Insecure employment (no permanency)</a:t>
            </a:r>
          </a:p>
          <a:p>
            <a:pPr>
              <a:buFont typeface="Wingdings" charset="2"/>
              <a:buChar char="Ø"/>
            </a:pPr>
            <a:r>
              <a:rPr lang="en-US" sz="2800" dirty="0"/>
              <a:t> poor ergonomics for workers (</a:t>
            </a:r>
            <a:r>
              <a:rPr lang="en-US" sz="2800" dirty="0" err="1"/>
              <a:t>ie</a:t>
            </a:r>
            <a:r>
              <a:rPr lang="en-US" sz="2800" dirty="0"/>
              <a:t> chairs, lighting)</a:t>
            </a:r>
          </a:p>
          <a:p>
            <a:pPr>
              <a:buFont typeface="Wingdings" charset="2"/>
              <a:buChar char="Ø"/>
            </a:pPr>
            <a:r>
              <a:rPr lang="en-US" sz="2800" dirty="0"/>
              <a:t> limited, unsafe facilities for toilets.</a:t>
            </a:r>
          </a:p>
          <a:p>
            <a:pPr>
              <a:buFont typeface="Wingdings" charset="2"/>
              <a:buChar char="Ø"/>
            </a:pPr>
            <a:endParaRPr lang="en-US" dirty="0"/>
          </a:p>
          <a:p>
            <a:pPr>
              <a:buFont typeface="Wingdings" charset="2"/>
              <a:buChar char="Ø"/>
            </a:pPr>
            <a:endParaRPr lang="en-US" dirty="0"/>
          </a:p>
        </p:txBody>
      </p:sp>
    </p:spTree>
    <p:extLst>
      <p:ext uri="{BB962C8B-B14F-4D97-AF65-F5344CB8AC3E}">
        <p14:creationId xmlns:p14="http://schemas.microsoft.com/office/powerpoint/2010/main" val="15060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26B5B5-01F2-48CE-8005-9F00D8750FD2}"/>
              </a:ext>
            </a:extLst>
          </p:cNvPr>
          <p:cNvSpPr>
            <a:spLocks noGrp="1"/>
          </p:cNvSpPr>
          <p:nvPr>
            <p:ph type="title"/>
          </p:nvPr>
        </p:nvSpPr>
        <p:spPr>
          <a:xfrm>
            <a:off x="1024128" y="561277"/>
            <a:ext cx="9720072" cy="895369"/>
          </a:xfrm>
        </p:spPr>
        <p:txBody>
          <a:bodyPr/>
          <a:lstStyle/>
          <a:p>
            <a:r>
              <a:rPr lang="en-US" dirty="0"/>
              <a:t>Case study: India garment factory</a:t>
            </a:r>
          </a:p>
        </p:txBody>
      </p:sp>
      <p:sp>
        <p:nvSpPr>
          <p:cNvPr id="3" name="Content Placeholder 2"/>
          <p:cNvSpPr>
            <a:spLocks noGrp="1"/>
          </p:cNvSpPr>
          <p:nvPr>
            <p:ph idx="1"/>
          </p:nvPr>
        </p:nvSpPr>
        <p:spPr>
          <a:xfrm>
            <a:off x="1073788" y="1709408"/>
            <a:ext cx="9720073" cy="4267645"/>
          </a:xfrm>
        </p:spPr>
        <p:txBody>
          <a:bodyPr>
            <a:normAutofit/>
          </a:bodyPr>
          <a:lstStyle/>
          <a:p>
            <a:r>
              <a:rPr lang="en-US" sz="2400" dirty="0"/>
              <a:t>Ways the Government could reduce inequities:</a:t>
            </a:r>
          </a:p>
          <a:p>
            <a:pPr>
              <a:buFont typeface="Wingdings" charset="2"/>
              <a:buChar char="Ø"/>
            </a:pPr>
            <a:r>
              <a:rPr lang="en-US" sz="2400" dirty="0"/>
              <a:t> tighten restrictions for working hours-maximum hours a worker is permitted to work is 10 hours per shift. </a:t>
            </a:r>
          </a:p>
          <a:p>
            <a:pPr>
              <a:buFont typeface="Wingdings" charset="2"/>
              <a:buChar char="Ø"/>
            </a:pPr>
            <a:r>
              <a:rPr lang="en-US" sz="2400" dirty="0"/>
              <a:t> Create policies that require workplaces to provide sufficient toilets per number of employed staff. (</a:t>
            </a:r>
            <a:r>
              <a:rPr lang="en-US" sz="2400" dirty="0" err="1"/>
              <a:t>ie</a:t>
            </a:r>
            <a:r>
              <a:rPr lang="en-US" sz="2400" dirty="0"/>
              <a:t>. 1 toilet per 20 workers)</a:t>
            </a:r>
          </a:p>
          <a:p>
            <a:pPr>
              <a:buFont typeface="Wingdings" charset="2"/>
              <a:buChar char="Ø"/>
            </a:pPr>
            <a:r>
              <a:rPr lang="en-US" sz="2400" dirty="0"/>
              <a:t> Pass legislation for minimum wage requirements. (</a:t>
            </a:r>
            <a:r>
              <a:rPr lang="en-US" sz="2400" dirty="0" err="1"/>
              <a:t>ie</a:t>
            </a:r>
            <a:r>
              <a:rPr lang="en-US" sz="2400" dirty="0"/>
              <a:t>. Minimum $10/day)</a:t>
            </a:r>
          </a:p>
          <a:p>
            <a:pPr>
              <a:buFont typeface="Wingdings" charset="2"/>
              <a:buChar char="Ø"/>
            </a:pPr>
            <a:r>
              <a:rPr lang="en-US" sz="2400" dirty="0"/>
              <a:t> Pass legislation for to </a:t>
            </a:r>
            <a:r>
              <a:rPr lang="en-US" sz="2400" dirty="0" err="1"/>
              <a:t>legalise</a:t>
            </a:r>
            <a:r>
              <a:rPr lang="en-US" sz="2400" dirty="0"/>
              <a:t> working age of employees. (</a:t>
            </a:r>
            <a:r>
              <a:rPr lang="en-US" sz="2400" dirty="0" err="1"/>
              <a:t>ie</a:t>
            </a:r>
            <a:r>
              <a:rPr lang="en-US" sz="2400" dirty="0"/>
              <a:t>. 17 years old)</a:t>
            </a:r>
          </a:p>
          <a:p>
            <a:pPr>
              <a:buFont typeface="Wingdings" charset="2"/>
              <a:buChar char="Ø"/>
            </a:pPr>
            <a:r>
              <a:rPr lang="en-US" sz="2400" dirty="0"/>
              <a:t> create standard regulations that must be met for safety of the workers. (</a:t>
            </a:r>
            <a:r>
              <a:rPr lang="en-US" sz="2400" dirty="0" err="1"/>
              <a:t>ie</a:t>
            </a:r>
            <a:r>
              <a:rPr lang="en-US" sz="2400" dirty="0"/>
              <a:t>. minimum required lighting, break times, ventilation and medical leave.)</a:t>
            </a:r>
          </a:p>
        </p:txBody>
      </p:sp>
    </p:spTree>
    <p:extLst>
      <p:ext uri="{BB962C8B-B14F-4D97-AF65-F5344CB8AC3E}">
        <p14:creationId xmlns:p14="http://schemas.microsoft.com/office/powerpoint/2010/main" val="17465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addiction</a:t>
            </a:r>
          </a:p>
        </p:txBody>
      </p:sp>
      <p:sp>
        <p:nvSpPr>
          <p:cNvPr id="3" name="Content Placeholder 2"/>
          <p:cNvSpPr>
            <a:spLocks noGrp="1"/>
          </p:cNvSpPr>
          <p:nvPr>
            <p:ph idx="1"/>
          </p:nvPr>
        </p:nvSpPr>
        <p:spPr/>
        <p:txBody>
          <a:bodyPr/>
          <a:lstStyle/>
          <a:p>
            <a:pPr>
              <a:buFont typeface="Wingdings" charset="2"/>
              <a:buChar char="v"/>
            </a:pPr>
            <a:r>
              <a:rPr lang="en-US" dirty="0"/>
              <a:t>Addiction is associated with other social determinants of health such as stress and unemployment. </a:t>
            </a:r>
          </a:p>
          <a:p>
            <a:pPr>
              <a:buFont typeface="Wingdings" charset="2"/>
              <a:buChar char="v"/>
            </a:pPr>
            <a:r>
              <a:rPr lang="en-US" dirty="0"/>
              <a:t>The substance itself usually causes health issues too. </a:t>
            </a:r>
          </a:p>
          <a:p>
            <a:pPr>
              <a:buFont typeface="Wingdings" charset="2"/>
              <a:buChar char="v"/>
            </a:pPr>
            <a:r>
              <a:rPr lang="en-US" dirty="0"/>
              <a:t>How does addiction cause health inequities?</a:t>
            </a:r>
          </a:p>
          <a:p>
            <a:pPr>
              <a:buFont typeface="Arial" charset="0"/>
              <a:buChar char="•"/>
            </a:pPr>
            <a:r>
              <a:rPr lang="en-US" dirty="0"/>
              <a:t> addiction to illegal substances can cause unemployment, social exclusion, stress and issues with early life in others (ie. Children)</a:t>
            </a:r>
          </a:p>
        </p:txBody>
      </p:sp>
    </p:spTree>
    <p:extLst>
      <p:ext uri="{BB962C8B-B14F-4D97-AF65-F5344CB8AC3E}">
        <p14:creationId xmlns:p14="http://schemas.microsoft.com/office/powerpoint/2010/main" val="4892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stress</a:t>
            </a:r>
          </a:p>
        </p:txBody>
      </p:sp>
      <p:sp>
        <p:nvSpPr>
          <p:cNvPr id="3" name="Content Placeholder 2"/>
          <p:cNvSpPr>
            <a:spLocks noGrp="1"/>
          </p:cNvSpPr>
          <p:nvPr>
            <p:ph idx="1"/>
          </p:nvPr>
        </p:nvSpPr>
        <p:spPr/>
        <p:txBody>
          <a:bodyPr/>
          <a:lstStyle/>
          <a:p>
            <a:pPr>
              <a:buFont typeface="Wingdings" charset="2"/>
              <a:buChar char="v"/>
            </a:pPr>
            <a:r>
              <a:rPr lang="en-US" dirty="0"/>
              <a:t>Individuals and communities that experience high levels of stress (chronic and acute) experience negative health impacts (both physical and psychological)</a:t>
            </a:r>
          </a:p>
          <a:p>
            <a:pPr>
              <a:buFont typeface="Wingdings" charset="2"/>
              <a:buChar char="v"/>
            </a:pPr>
            <a:r>
              <a:rPr lang="en-US" dirty="0"/>
              <a:t>How does the human body respond to stress?</a:t>
            </a:r>
          </a:p>
          <a:p>
            <a:pPr>
              <a:buFont typeface="Arial" charset="0"/>
              <a:buChar char="•"/>
            </a:pPr>
            <a:r>
              <a:rPr lang="en-US" dirty="0"/>
              <a:t> Increased heart rate, breathing rate, blood pressure, hypertension, anxiety, shutdown of some bodily functions, inability to sleep, muscle tenses, lowered immune function.</a:t>
            </a:r>
          </a:p>
          <a:p>
            <a:pPr>
              <a:buFont typeface="Wingdings" charset="2"/>
              <a:buChar char="v"/>
            </a:pPr>
            <a:r>
              <a:rPr lang="en-US" dirty="0"/>
              <a:t>What could cause stress for individuals around the world?</a:t>
            </a:r>
          </a:p>
          <a:p>
            <a:pPr>
              <a:buFont typeface="Arial" charset="0"/>
              <a:buChar char="•"/>
            </a:pPr>
            <a:r>
              <a:rPr lang="en-US" dirty="0"/>
              <a:t> Stress can be caused by inequities such as unemployment, poverty or social exclusion.  These factors lead to stress and stress brings poorer health outcomes to the individual/community that is experiencing the stress. </a:t>
            </a:r>
          </a:p>
        </p:txBody>
      </p:sp>
    </p:spTree>
    <p:extLst>
      <p:ext uri="{BB962C8B-B14F-4D97-AF65-F5344CB8AC3E}">
        <p14:creationId xmlns:p14="http://schemas.microsoft.com/office/powerpoint/2010/main" val="16779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promotion Advocacy: what is it?</a:t>
            </a:r>
          </a:p>
        </p:txBody>
      </p:sp>
      <p:sp>
        <p:nvSpPr>
          <p:cNvPr id="3" name="Content Placeholder 2"/>
          <p:cNvSpPr>
            <a:spLocks noGrp="1"/>
          </p:cNvSpPr>
          <p:nvPr>
            <p:ph idx="1"/>
          </p:nvPr>
        </p:nvSpPr>
        <p:spPr/>
        <p:txBody>
          <a:bodyPr>
            <a:normAutofit/>
          </a:bodyPr>
          <a:lstStyle/>
          <a:p>
            <a:r>
              <a:rPr lang="en-US" dirty="0"/>
              <a:t>Definition: Active support and campaigning for health issues, in particular the act of pleading or arguing for health programs or health goals.</a:t>
            </a:r>
          </a:p>
          <a:p>
            <a:pPr>
              <a:buFont typeface="Wingdings" charset="2"/>
              <a:buChar char="v"/>
            </a:pPr>
            <a:r>
              <a:rPr lang="en-US" dirty="0"/>
              <a:t>What is an ADVOCATE? A person who pleads for a cause or pushes an agenda.</a:t>
            </a:r>
          </a:p>
          <a:p>
            <a:pPr>
              <a:buFont typeface="Wingdings" charset="2"/>
              <a:buChar char="v"/>
            </a:pPr>
            <a:r>
              <a:rPr lang="en-US" dirty="0"/>
              <a:t>What is it used for?</a:t>
            </a:r>
          </a:p>
          <a:p>
            <a:pPr>
              <a:buFont typeface="Arial" charset="0"/>
              <a:buChar char="•"/>
            </a:pPr>
            <a:r>
              <a:rPr lang="en-US" dirty="0"/>
              <a:t>Raising public awareness on the issue</a:t>
            </a:r>
          </a:p>
          <a:p>
            <a:pPr>
              <a:buFont typeface="Arial" charset="0"/>
              <a:buChar char="•"/>
            </a:pPr>
            <a:r>
              <a:rPr lang="en-US" dirty="0"/>
              <a:t>Increasing public acceptance of the issue</a:t>
            </a:r>
          </a:p>
          <a:p>
            <a:pPr>
              <a:buFont typeface="Arial" charset="0"/>
              <a:buChar char="•"/>
            </a:pPr>
            <a:r>
              <a:rPr lang="en-US" dirty="0"/>
              <a:t>Influencing public policy</a:t>
            </a:r>
          </a:p>
          <a:p>
            <a:pPr>
              <a:buFont typeface="Arial" charset="0"/>
              <a:buChar char="•"/>
            </a:pPr>
            <a:r>
              <a:rPr lang="en-US" dirty="0"/>
              <a:t>Influencing resource allocation decisions</a:t>
            </a:r>
          </a:p>
        </p:txBody>
      </p:sp>
    </p:spTree>
    <p:extLst>
      <p:ext uri="{BB962C8B-B14F-4D97-AF65-F5344CB8AC3E}">
        <p14:creationId xmlns:p14="http://schemas.microsoft.com/office/powerpoint/2010/main" val="28707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8AB0-82B9-42F2-BE1A-AF9505583A61}"/>
              </a:ext>
            </a:extLst>
          </p:cNvPr>
          <p:cNvSpPr>
            <a:spLocks noGrp="1"/>
          </p:cNvSpPr>
          <p:nvPr>
            <p:ph type="title"/>
          </p:nvPr>
        </p:nvSpPr>
        <p:spPr/>
        <p:txBody>
          <a:bodyPr/>
          <a:lstStyle/>
          <a:p>
            <a:r>
              <a:rPr lang="en-US" dirty="0"/>
              <a:t>Stress &amp; health inequity</a:t>
            </a:r>
            <a:endParaRPr lang="en-AU" dirty="0"/>
          </a:p>
        </p:txBody>
      </p:sp>
      <p:sp>
        <p:nvSpPr>
          <p:cNvPr id="3" name="Content Placeholder 2">
            <a:extLst>
              <a:ext uri="{FF2B5EF4-FFF2-40B4-BE49-F238E27FC236}">
                <a16:creationId xmlns:a16="http://schemas.microsoft.com/office/drawing/2014/main" id="{B1BAD2BF-B097-4A14-80C8-1BA59C59EB14}"/>
              </a:ext>
            </a:extLst>
          </p:cNvPr>
          <p:cNvSpPr>
            <a:spLocks noGrp="1"/>
          </p:cNvSpPr>
          <p:nvPr>
            <p:ph idx="1"/>
          </p:nvPr>
        </p:nvSpPr>
        <p:spPr/>
        <p:txBody>
          <a:bodyPr>
            <a:normAutofit/>
          </a:bodyPr>
          <a:lstStyle/>
          <a:p>
            <a:pPr>
              <a:buFont typeface="Wingdings" panose="05000000000000000000" pitchFamily="2" charset="2"/>
              <a:buChar char="v"/>
            </a:pPr>
            <a:r>
              <a:rPr lang="en-US" sz="2400" dirty="0"/>
              <a:t>Stress is often caused by a lack of control over the social determinants.</a:t>
            </a:r>
          </a:p>
          <a:p>
            <a:pPr>
              <a:buFont typeface="Wingdings" panose="05000000000000000000" pitchFamily="2" charset="2"/>
              <a:buChar char="v"/>
            </a:pPr>
            <a:r>
              <a:rPr lang="en-US" sz="2400" dirty="0"/>
              <a:t>The effects of stress make it even more difficult to function in challenging circumstances, therefore creating health inequity. </a:t>
            </a:r>
          </a:p>
          <a:p>
            <a:pPr>
              <a:buFont typeface="Wingdings" panose="05000000000000000000" pitchFamily="2" charset="2"/>
              <a:buChar char="v"/>
            </a:pPr>
            <a:r>
              <a:rPr lang="en-AU" sz="2400" dirty="0"/>
              <a:t>This </a:t>
            </a:r>
            <a:r>
              <a:rPr lang="en-AU" sz="2400" dirty="0" err="1"/>
              <a:t>stress</a:t>
            </a:r>
            <a:r>
              <a:rPr lang="en-AU" sz="2400" dirty="0" err="1">
                <a:sym typeface="Wingdings" panose="05000000000000000000" pitchFamily="2" charset="2"/>
              </a:rPr>
              <a:t></a:t>
            </a:r>
            <a:r>
              <a:rPr lang="en-AU" sz="2400" dirty="0" err="1"/>
              <a:t>impacts</a:t>
            </a:r>
            <a:r>
              <a:rPr lang="en-AU" sz="2400" dirty="0" err="1">
                <a:sym typeface="Wingdings" panose="05000000000000000000" pitchFamily="2" charset="2"/>
              </a:rPr>
              <a:t></a:t>
            </a:r>
            <a:r>
              <a:rPr lang="en-AU" sz="2400" dirty="0" err="1"/>
              <a:t>more</a:t>
            </a:r>
            <a:r>
              <a:rPr lang="en-AU" sz="2400" dirty="0"/>
              <a:t> stress cycle means individuals who suffer high stress due to factors that are beyond their control often experience even more even less control when the stress response is playing a role in their health and perspective. </a:t>
            </a:r>
          </a:p>
        </p:txBody>
      </p:sp>
    </p:spTree>
    <p:extLst>
      <p:ext uri="{BB962C8B-B14F-4D97-AF65-F5344CB8AC3E}">
        <p14:creationId xmlns:p14="http://schemas.microsoft.com/office/powerpoint/2010/main" val="2219232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food</a:t>
            </a:r>
          </a:p>
        </p:txBody>
      </p:sp>
      <p:sp>
        <p:nvSpPr>
          <p:cNvPr id="3" name="Content Placeholder 2"/>
          <p:cNvSpPr>
            <a:spLocks noGrp="1"/>
          </p:cNvSpPr>
          <p:nvPr>
            <p:ph idx="1"/>
          </p:nvPr>
        </p:nvSpPr>
        <p:spPr/>
        <p:txBody>
          <a:bodyPr>
            <a:normAutofit fontScale="92500" lnSpcReduction="10000"/>
          </a:bodyPr>
          <a:lstStyle/>
          <a:p>
            <a:pPr>
              <a:buFont typeface="Wingdings" charset="2"/>
              <a:buChar char="v"/>
            </a:pPr>
            <a:r>
              <a:rPr lang="en-US" dirty="0"/>
              <a:t>Access to adequate quantities of nutritious food are vital for good health.</a:t>
            </a:r>
          </a:p>
          <a:p>
            <a:pPr>
              <a:buFont typeface="Wingdings" charset="2"/>
              <a:buChar char="v"/>
            </a:pPr>
            <a:r>
              <a:rPr lang="en-US" dirty="0"/>
              <a:t>There is enough food produced each year to feed everyone. The issue is unfair DISTRIBUTION of this food. (the 80-20% consumption inequality)</a:t>
            </a:r>
          </a:p>
          <a:p>
            <a:pPr>
              <a:buFont typeface="Wingdings" charset="2"/>
              <a:buChar char="v"/>
            </a:pPr>
            <a:r>
              <a:rPr lang="en-US" dirty="0"/>
              <a:t>What can cause a food crisis??</a:t>
            </a:r>
          </a:p>
          <a:p>
            <a:pPr>
              <a:buFont typeface="Arial" charset="0"/>
              <a:buChar char="•"/>
            </a:pPr>
            <a:r>
              <a:rPr lang="en-US" dirty="0"/>
              <a:t> War and similar conflicts, drought, natural disasters (tsunami, earthquake, tornado) climate issues like insufficient rainfall, population growth and failed crops.</a:t>
            </a:r>
          </a:p>
          <a:p>
            <a:pPr>
              <a:buFont typeface="Wingdings" charset="2"/>
              <a:buChar char="v"/>
            </a:pPr>
            <a:r>
              <a:rPr lang="en-US" dirty="0"/>
              <a:t>Lack of available food also causes nutrient deficiencies, which can influence how/whether individuals can contribute to the workforce, receive effective education and impact brain development.</a:t>
            </a:r>
          </a:p>
          <a:p>
            <a:pPr>
              <a:buFont typeface="Wingdings" charset="2"/>
              <a:buChar char="v"/>
            </a:pPr>
            <a:r>
              <a:rPr lang="en-US" dirty="0"/>
              <a:t>Access to limited quantity, or poor quality food will cause health inequities. These food sources tend to increase the incidence and prevalence of disease in these individuals and communities. </a:t>
            </a:r>
          </a:p>
          <a:p>
            <a:endParaRPr lang="en-US" dirty="0"/>
          </a:p>
          <a:p>
            <a:endParaRPr lang="en-US" dirty="0"/>
          </a:p>
        </p:txBody>
      </p:sp>
    </p:spTree>
    <p:extLst>
      <p:ext uri="{BB962C8B-B14F-4D97-AF65-F5344CB8AC3E}">
        <p14:creationId xmlns:p14="http://schemas.microsoft.com/office/powerpoint/2010/main" val="13098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transport</a:t>
            </a:r>
          </a:p>
        </p:txBody>
      </p:sp>
      <p:sp>
        <p:nvSpPr>
          <p:cNvPr id="3" name="Content Placeholder 2"/>
          <p:cNvSpPr>
            <a:spLocks noGrp="1"/>
          </p:cNvSpPr>
          <p:nvPr>
            <p:ph idx="1"/>
          </p:nvPr>
        </p:nvSpPr>
        <p:spPr/>
        <p:txBody>
          <a:bodyPr/>
          <a:lstStyle/>
          <a:p>
            <a:pPr>
              <a:buFont typeface="Wingdings" charset="2"/>
              <a:buChar char="v"/>
            </a:pPr>
            <a:r>
              <a:rPr lang="en-US" dirty="0"/>
              <a:t>Remote geographic location can limit the type and reduce the quality of infrastructure available-which reduces their access to a range of health services. </a:t>
            </a:r>
          </a:p>
          <a:p>
            <a:pPr>
              <a:buFont typeface="Wingdings" charset="2"/>
              <a:buChar char="v"/>
            </a:pPr>
            <a:r>
              <a:rPr lang="en-US" dirty="0"/>
              <a:t>Limited access to health services can create health inequities as individuals cannot receive health care or health products when they require it. </a:t>
            </a:r>
          </a:p>
        </p:txBody>
      </p:sp>
    </p:spTree>
    <p:extLst>
      <p:ext uri="{BB962C8B-B14F-4D97-AF65-F5344CB8AC3E}">
        <p14:creationId xmlns:p14="http://schemas.microsoft.com/office/powerpoint/2010/main" val="191444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social exclusion</a:t>
            </a:r>
          </a:p>
        </p:txBody>
      </p:sp>
      <p:sp>
        <p:nvSpPr>
          <p:cNvPr id="3" name="Content Placeholder 2"/>
          <p:cNvSpPr>
            <a:spLocks noGrp="1"/>
          </p:cNvSpPr>
          <p:nvPr>
            <p:ph idx="1"/>
          </p:nvPr>
        </p:nvSpPr>
        <p:spPr/>
        <p:txBody>
          <a:bodyPr>
            <a:normAutofit fontScale="92500"/>
          </a:bodyPr>
          <a:lstStyle/>
          <a:p>
            <a:pPr>
              <a:buFont typeface="Wingdings" charset="2"/>
              <a:buChar char="v"/>
            </a:pPr>
            <a:r>
              <a:rPr lang="en-US" dirty="0"/>
              <a:t>Social exclusion can create social isolation, which has a negative influence on health status of those individuals.  (or communities that suffer social exclusion)</a:t>
            </a:r>
          </a:p>
          <a:p>
            <a:pPr>
              <a:buFont typeface="Wingdings" charset="2"/>
              <a:buChar char="v"/>
            </a:pPr>
            <a:r>
              <a:rPr lang="en-US" dirty="0"/>
              <a:t>What creates social exclusion? </a:t>
            </a:r>
          </a:p>
          <a:p>
            <a:pPr>
              <a:buFont typeface="Arial" charset="0"/>
              <a:buChar char="•"/>
            </a:pPr>
            <a:r>
              <a:rPr lang="en-US" dirty="0"/>
              <a:t> factors that prevent an individual from participating in society like socialization, access to education,  cultural norms, gender norms, unequal opportunity for employment. </a:t>
            </a:r>
          </a:p>
          <a:p>
            <a:pPr>
              <a:buFont typeface="Wingdings" charset="2"/>
              <a:buChar char="v"/>
            </a:pPr>
            <a:r>
              <a:rPr lang="en-US" dirty="0"/>
              <a:t>Who tends to experience some form of social exclusion?</a:t>
            </a:r>
          </a:p>
          <a:p>
            <a:pPr>
              <a:buFont typeface="Arial" charset="0"/>
              <a:buChar char="•"/>
            </a:pPr>
            <a:r>
              <a:rPr lang="en-US" dirty="0"/>
              <a:t> Homeless, new immigrants, refugees, unemployed and PLWD.</a:t>
            </a:r>
          </a:p>
          <a:p>
            <a:pPr>
              <a:buFont typeface="Wingdings" charset="2"/>
              <a:buChar char="v"/>
            </a:pPr>
            <a:r>
              <a:rPr lang="en-US" dirty="0"/>
              <a:t>How does social exclusion influence their health outcomes?</a:t>
            </a:r>
          </a:p>
          <a:p>
            <a:pPr>
              <a:buFont typeface="Arial" charset="0"/>
              <a:buChar char="•"/>
            </a:pPr>
            <a:r>
              <a:rPr lang="en-US" dirty="0"/>
              <a:t> Livelihood, lower salaries, insecure employment, citizenship and legal inequality, respect and  humanity.</a:t>
            </a:r>
          </a:p>
          <a:p>
            <a:endParaRPr lang="en-US" dirty="0"/>
          </a:p>
        </p:txBody>
      </p:sp>
    </p:spTree>
    <p:extLst>
      <p:ext uri="{BB962C8B-B14F-4D97-AF65-F5344CB8AC3E}">
        <p14:creationId xmlns:p14="http://schemas.microsoft.com/office/powerpoint/2010/main" val="3574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social support</a:t>
            </a:r>
          </a:p>
        </p:txBody>
      </p:sp>
      <p:sp>
        <p:nvSpPr>
          <p:cNvPr id="3" name="Content Placeholder 2"/>
          <p:cNvSpPr>
            <a:spLocks noGrp="1"/>
          </p:cNvSpPr>
          <p:nvPr>
            <p:ph idx="1"/>
          </p:nvPr>
        </p:nvSpPr>
        <p:spPr/>
        <p:txBody>
          <a:bodyPr/>
          <a:lstStyle/>
          <a:p>
            <a:r>
              <a:rPr lang="en-US" dirty="0"/>
              <a:t>Lack of support from family and friends will limit the health status of an individual. A community that lacks social support will tend to experience a poorer health status than a close knit, supportive community. </a:t>
            </a:r>
          </a:p>
        </p:txBody>
      </p:sp>
    </p:spTree>
    <p:extLst>
      <p:ext uri="{BB962C8B-B14F-4D97-AF65-F5344CB8AC3E}">
        <p14:creationId xmlns:p14="http://schemas.microsoft.com/office/powerpoint/2010/main" val="1957209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culture</a:t>
            </a:r>
          </a:p>
        </p:txBody>
      </p:sp>
      <p:sp>
        <p:nvSpPr>
          <p:cNvPr id="3" name="Content Placeholder 2"/>
          <p:cNvSpPr>
            <a:spLocks noGrp="1"/>
          </p:cNvSpPr>
          <p:nvPr>
            <p:ph idx="1"/>
          </p:nvPr>
        </p:nvSpPr>
        <p:spPr/>
        <p:txBody>
          <a:bodyPr>
            <a:normAutofit/>
          </a:bodyPr>
          <a:lstStyle/>
          <a:p>
            <a:pPr>
              <a:buFont typeface="Wingdings" charset="2"/>
              <a:buChar char="v"/>
            </a:pPr>
            <a:r>
              <a:rPr lang="en-US" dirty="0"/>
              <a:t>Different cultures have a variety of cultural norms, traditions and expectations. Some of these are healthier (or promote healthier outcomes) than others. </a:t>
            </a:r>
          </a:p>
          <a:p>
            <a:pPr>
              <a:buFont typeface="Wingdings" charset="2"/>
              <a:buChar char="v"/>
            </a:pPr>
            <a:r>
              <a:rPr lang="en-US" dirty="0"/>
              <a:t>Most individuals do not get to choose their culture, and it can impact their health without their understanding of it’s damage to their health.</a:t>
            </a:r>
          </a:p>
          <a:p>
            <a:pPr>
              <a:buFont typeface="Wingdings" charset="2"/>
              <a:buChar char="v"/>
            </a:pPr>
            <a:endParaRPr lang="en-US" dirty="0"/>
          </a:p>
          <a:p>
            <a:r>
              <a:rPr lang="en-US" dirty="0"/>
              <a:t>DISCUSS: Todd Sampsons Body Hack 2.0-GANGES RIVER</a:t>
            </a:r>
          </a:p>
          <a:p>
            <a:r>
              <a:rPr lang="en-US" dirty="0"/>
              <a:t>Do the cultural traditions regarding and spirituality promote healthier outcomes for the people in this population group? </a:t>
            </a:r>
          </a:p>
          <a:p>
            <a:r>
              <a:rPr lang="en-US" dirty="0"/>
              <a:t>Is “healthier” subjective depending on what that culture deems to be “healthy”?</a:t>
            </a:r>
          </a:p>
        </p:txBody>
      </p:sp>
    </p:spTree>
    <p:extLst>
      <p:ext uri="{BB962C8B-B14F-4D97-AF65-F5344CB8AC3E}">
        <p14:creationId xmlns:p14="http://schemas.microsoft.com/office/powerpoint/2010/main" val="13098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33984"/>
          </a:xfrm>
        </p:spPr>
        <p:txBody>
          <a:bodyPr>
            <a:normAutofit fontScale="90000"/>
          </a:bodyPr>
          <a:lstStyle/>
          <a:p>
            <a:r>
              <a:rPr lang="en-US" dirty="0"/>
              <a:t>Social determinants: culture example</a:t>
            </a:r>
          </a:p>
        </p:txBody>
      </p:sp>
      <p:sp>
        <p:nvSpPr>
          <p:cNvPr id="3" name="Content Placeholder 2"/>
          <p:cNvSpPr>
            <a:spLocks noGrp="1"/>
          </p:cNvSpPr>
          <p:nvPr>
            <p:ph idx="1"/>
          </p:nvPr>
        </p:nvSpPr>
        <p:spPr>
          <a:xfrm>
            <a:off x="1024128" y="1486829"/>
            <a:ext cx="9720073" cy="4822531"/>
          </a:xfrm>
        </p:spPr>
        <p:txBody>
          <a:bodyPr>
            <a:normAutofit/>
          </a:bodyPr>
          <a:lstStyle/>
          <a:p>
            <a:pPr>
              <a:buFont typeface="Wingdings" charset="2"/>
              <a:buChar char="v"/>
            </a:pPr>
            <a:r>
              <a:rPr lang="en-US" dirty="0"/>
              <a:t>The Moment of Lift (M. Gates) page 95/96/97</a:t>
            </a:r>
          </a:p>
          <a:p>
            <a:pPr marL="0" indent="0">
              <a:buNone/>
            </a:pPr>
            <a:r>
              <a:rPr lang="en-US" dirty="0"/>
              <a:t>The story of Vicki Phillips, from Kentucky, who overcame the barriers that her culture designed to limit education. </a:t>
            </a:r>
          </a:p>
        </p:txBody>
      </p:sp>
    </p:spTree>
    <p:extLst>
      <p:ext uri="{BB962C8B-B14F-4D97-AF65-F5344CB8AC3E}">
        <p14:creationId xmlns:p14="http://schemas.microsoft.com/office/powerpoint/2010/main" val="13787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BOOK” Exam Question</a:t>
            </a:r>
          </a:p>
        </p:txBody>
      </p:sp>
      <p:sp>
        <p:nvSpPr>
          <p:cNvPr id="3" name="Content Placeholder 2"/>
          <p:cNvSpPr>
            <a:spLocks noGrp="1"/>
          </p:cNvSpPr>
          <p:nvPr>
            <p:ph idx="1"/>
          </p:nvPr>
        </p:nvSpPr>
        <p:spPr/>
        <p:txBody>
          <a:bodyPr/>
          <a:lstStyle/>
          <a:p>
            <a:r>
              <a:rPr lang="en-US" dirty="0"/>
              <a:t>Choose two social determinants of health and discuss the impact they have on local and global inequities in health.</a:t>
            </a:r>
          </a:p>
          <a:p>
            <a:endParaRPr lang="en-US" dirty="0"/>
          </a:p>
          <a:p>
            <a:r>
              <a:rPr lang="en-US" dirty="0"/>
              <a:t>10 marks</a:t>
            </a:r>
          </a:p>
        </p:txBody>
      </p:sp>
    </p:spTree>
    <p:extLst>
      <p:ext uri="{BB962C8B-B14F-4D97-AF65-F5344CB8AC3E}">
        <p14:creationId xmlns:p14="http://schemas.microsoft.com/office/powerpoint/2010/main" val="711400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determinants: features of the natural and built environment</a:t>
            </a:r>
          </a:p>
        </p:txBody>
      </p:sp>
      <p:sp>
        <p:nvSpPr>
          <p:cNvPr id="3" name="Content Placeholder 2"/>
          <p:cNvSpPr>
            <a:spLocks noGrp="1"/>
          </p:cNvSpPr>
          <p:nvPr>
            <p:ph idx="1"/>
          </p:nvPr>
        </p:nvSpPr>
        <p:spPr>
          <a:xfrm>
            <a:off x="1024128" y="2285999"/>
            <a:ext cx="10446760" cy="4256049"/>
          </a:xfrm>
        </p:spPr>
        <p:txBody>
          <a:bodyPr>
            <a:normAutofit/>
          </a:bodyPr>
          <a:lstStyle/>
          <a:p>
            <a:pPr>
              <a:buFont typeface="Wingdings" charset="2"/>
              <a:buChar char="v"/>
            </a:pPr>
            <a:r>
              <a:rPr lang="en-US" dirty="0"/>
              <a:t>Town planners play a role in individual and community health status. </a:t>
            </a:r>
          </a:p>
          <a:p>
            <a:pPr>
              <a:buFont typeface="Wingdings" charset="2"/>
              <a:buChar char="v"/>
            </a:pPr>
            <a:r>
              <a:rPr lang="en-US" dirty="0"/>
              <a:t>They can carefully plan for healthy transport systems, green spaces and safe building regulations  to improve health, but poor urban planning can reduce health outcomes for individuals who live in these areas. </a:t>
            </a:r>
          </a:p>
          <a:p>
            <a:pPr>
              <a:buFont typeface="Wingdings" charset="2"/>
              <a:buChar char="v"/>
            </a:pPr>
            <a:r>
              <a:rPr lang="en-US" dirty="0"/>
              <a:t>Lack of green space in communities can discourage individuals and communities from being active and spending time outdoors getting exercise and fresh air. </a:t>
            </a:r>
          </a:p>
          <a:p>
            <a:pPr>
              <a:buFont typeface="Wingdings" charset="2"/>
              <a:buChar char="v"/>
            </a:pPr>
            <a:r>
              <a:rPr lang="en-US" dirty="0"/>
              <a:t>Areas that experience high rates of crime make it difficult for people to utilize the outdoors while feeling safe, which reduces a sense of community and increases exclusion</a:t>
            </a:r>
          </a:p>
        </p:txBody>
      </p:sp>
    </p:spTree>
    <p:extLst>
      <p:ext uri="{BB962C8B-B14F-4D97-AF65-F5344CB8AC3E}">
        <p14:creationId xmlns:p14="http://schemas.microsoft.com/office/powerpoint/2010/main" val="19959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determinants: geographical location</a:t>
            </a:r>
          </a:p>
        </p:txBody>
      </p:sp>
      <p:sp>
        <p:nvSpPr>
          <p:cNvPr id="3" name="Content Placeholder 2"/>
          <p:cNvSpPr>
            <a:spLocks noGrp="1"/>
          </p:cNvSpPr>
          <p:nvPr>
            <p:ph idx="1"/>
          </p:nvPr>
        </p:nvSpPr>
        <p:spPr/>
        <p:txBody>
          <a:bodyPr/>
          <a:lstStyle/>
          <a:p>
            <a:pPr>
              <a:buFont typeface="Wingdings" charset="2"/>
              <a:buChar char="v"/>
            </a:pPr>
            <a:r>
              <a:rPr lang="en-US" dirty="0"/>
              <a:t>It is harder to be healthy (and make healthy choices) in some geographical locations.</a:t>
            </a:r>
          </a:p>
          <a:p>
            <a:pPr>
              <a:buFont typeface="Wingdings" charset="2"/>
              <a:buChar char="v"/>
            </a:pPr>
            <a:r>
              <a:rPr lang="en-US" dirty="0"/>
              <a:t>Locations that are hard to access (whether that be distance or difficulty in terrain) create health inequities. </a:t>
            </a:r>
          </a:p>
          <a:p>
            <a:pPr>
              <a:buFont typeface="Wingdings" charset="2"/>
              <a:buChar char="v"/>
            </a:pPr>
            <a:r>
              <a:rPr lang="en-US" dirty="0"/>
              <a:t>Locations that experience extreme climatic conditions can be challenging to improve health outcomes. </a:t>
            </a:r>
          </a:p>
          <a:p>
            <a:pPr>
              <a:buFont typeface="Wingdings" charset="2"/>
              <a:buChar char="v"/>
            </a:pPr>
            <a:endParaRPr lang="en-US" dirty="0"/>
          </a:p>
          <a:p>
            <a:pPr>
              <a:buFont typeface="Wingdings" charset="2"/>
              <a:buChar char="v"/>
            </a:pPr>
            <a:r>
              <a:rPr lang="en-US" dirty="0"/>
              <a:t>LINK? Transport, geographical location and access to services!? How do these three interact to create health inequities?</a:t>
            </a:r>
          </a:p>
        </p:txBody>
      </p:sp>
    </p:spTree>
    <p:extLst>
      <p:ext uri="{BB962C8B-B14F-4D97-AF65-F5344CB8AC3E}">
        <p14:creationId xmlns:p14="http://schemas.microsoft.com/office/powerpoint/2010/main" val="11047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when is it best used?</a:t>
            </a:r>
          </a:p>
        </p:txBody>
      </p:sp>
      <p:sp>
        <p:nvSpPr>
          <p:cNvPr id="3" name="Content Placeholder 2"/>
          <p:cNvSpPr>
            <a:spLocks noGrp="1"/>
          </p:cNvSpPr>
          <p:nvPr>
            <p:ph idx="1"/>
          </p:nvPr>
        </p:nvSpPr>
        <p:spPr>
          <a:xfrm>
            <a:off x="1024128" y="2286000"/>
            <a:ext cx="10047284" cy="4023360"/>
          </a:xfrm>
        </p:spPr>
        <p:txBody>
          <a:bodyPr/>
          <a:lstStyle/>
          <a:p>
            <a:pPr>
              <a:buFont typeface="Wingdings" charset="2"/>
              <a:buChar char="v"/>
            </a:pPr>
            <a:r>
              <a:rPr lang="en-US" dirty="0"/>
              <a:t>When a </a:t>
            </a:r>
            <a:r>
              <a:rPr lang="en-US" u="sng" dirty="0"/>
              <a:t>population group,</a:t>
            </a:r>
            <a:r>
              <a:rPr lang="en-US" dirty="0"/>
              <a:t> </a:t>
            </a:r>
            <a:r>
              <a:rPr lang="en-US" u="sng" dirty="0"/>
              <a:t>cause</a:t>
            </a:r>
            <a:r>
              <a:rPr lang="en-US" dirty="0"/>
              <a:t> or </a:t>
            </a:r>
            <a:r>
              <a:rPr lang="en-US" u="sng" dirty="0"/>
              <a:t>health issue</a:t>
            </a:r>
            <a:r>
              <a:rPr lang="en-US" dirty="0"/>
              <a:t> is </a:t>
            </a:r>
            <a:r>
              <a:rPr lang="en-US" u="sng" dirty="0"/>
              <a:t>disadvantaged</a:t>
            </a:r>
            <a:r>
              <a:rPr lang="en-US" dirty="0"/>
              <a:t>, </a:t>
            </a:r>
            <a:r>
              <a:rPr lang="en-US" u="sng" dirty="0"/>
              <a:t>suppressed</a:t>
            </a:r>
            <a:r>
              <a:rPr lang="en-US" dirty="0"/>
              <a:t> or </a:t>
            </a:r>
            <a:r>
              <a:rPr lang="en-US" u="sng" dirty="0"/>
              <a:t>forgotten. </a:t>
            </a:r>
          </a:p>
          <a:p>
            <a:pPr>
              <a:buFont typeface="Wingdings" charset="2"/>
              <a:buChar char="v"/>
            </a:pPr>
            <a:r>
              <a:rPr lang="en-US" dirty="0"/>
              <a:t>It works well in a democratic environment (where citizens have a voice)</a:t>
            </a:r>
          </a:p>
          <a:p>
            <a:pPr>
              <a:buFont typeface="Wingdings" charset="2"/>
              <a:buChar char="v"/>
            </a:pPr>
            <a:r>
              <a:rPr lang="en-US" dirty="0"/>
              <a:t>It works when a community is not yet receptive to change (as per the PABCAR model)</a:t>
            </a:r>
          </a:p>
          <a:p>
            <a:pPr>
              <a:buFont typeface="Wingdings" charset="2"/>
              <a:buChar char="v"/>
            </a:pPr>
            <a:endParaRPr lang="en-US" dirty="0"/>
          </a:p>
          <a:p>
            <a:endParaRPr lang="en-US" dirty="0"/>
          </a:p>
        </p:txBody>
      </p:sp>
    </p:spTree>
    <p:extLst>
      <p:ext uri="{BB962C8B-B14F-4D97-AF65-F5344CB8AC3E}">
        <p14:creationId xmlns:p14="http://schemas.microsoft.com/office/powerpoint/2010/main" val="17532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determinants: education</a:t>
            </a:r>
          </a:p>
        </p:txBody>
      </p:sp>
      <p:sp>
        <p:nvSpPr>
          <p:cNvPr id="3" name="Content Placeholder 2"/>
          <p:cNvSpPr>
            <a:spLocks noGrp="1"/>
          </p:cNvSpPr>
          <p:nvPr>
            <p:ph idx="1"/>
          </p:nvPr>
        </p:nvSpPr>
        <p:spPr>
          <a:xfrm>
            <a:off x="676507" y="1918009"/>
            <a:ext cx="10898459" cy="4527395"/>
          </a:xfrm>
        </p:spPr>
        <p:txBody>
          <a:bodyPr>
            <a:noAutofit/>
          </a:bodyPr>
          <a:lstStyle/>
          <a:p>
            <a:pPr>
              <a:buFont typeface="Wingdings" charset="2"/>
              <a:buChar char="v"/>
            </a:pPr>
            <a:r>
              <a:rPr lang="en-US" sz="2000" dirty="0"/>
              <a:t>Individuals who live in rural/remote areas have reduced access to quality education than those who live in major cities. </a:t>
            </a:r>
          </a:p>
          <a:p>
            <a:pPr>
              <a:buFont typeface="Wingdings" charset="2"/>
              <a:buChar char="v"/>
            </a:pPr>
            <a:r>
              <a:rPr lang="en-US" sz="2000" dirty="0"/>
              <a:t>Individuals who come from poorer families have reduced access to quality education.</a:t>
            </a:r>
          </a:p>
          <a:p>
            <a:r>
              <a:rPr lang="en-US" sz="2000" dirty="0"/>
              <a:t>THINK: about an Australian comparison: Perth/Jigalong and another country comparison: Mumbai/rural Indian town</a:t>
            </a:r>
          </a:p>
          <a:p>
            <a:pPr marL="0" indent="0">
              <a:buNone/>
            </a:pPr>
            <a:endParaRPr lang="en-US" sz="2000" dirty="0"/>
          </a:p>
          <a:p>
            <a:pPr marL="0" indent="0">
              <a:buNone/>
            </a:pPr>
            <a:r>
              <a:rPr lang="en-US" sz="2000" dirty="0"/>
              <a:t>How does this influence their health outcomes?</a:t>
            </a:r>
          </a:p>
          <a:p>
            <a:pPr>
              <a:buFont typeface="Wingdings" panose="05000000000000000000" pitchFamily="2" charset="2"/>
              <a:buChar char="v"/>
            </a:pPr>
            <a:r>
              <a:rPr lang="en-US" sz="2000" dirty="0"/>
              <a:t> These individuals tend to have lower literacy levels, make poorer decisions regarding their health, tend to engage in riskier behaviours, are less likely to participate in prevention programs and are more influenced by their environments (which often promote negative health behaviours)</a:t>
            </a:r>
          </a:p>
          <a:p>
            <a:pPr>
              <a:buFont typeface="Wingdings" panose="05000000000000000000" pitchFamily="2" charset="2"/>
              <a:buChar char="v"/>
            </a:pPr>
            <a:r>
              <a:rPr lang="en-US" sz="2000" dirty="0"/>
              <a:t>This also creates a negative cycle where lack of education promotes poverty, which promotes lack of education and so forth.</a:t>
            </a:r>
          </a:p>
        </p:txBody>
      </p:sp>
    </p:spTree>
    <p:extLst>
      <p:ext uri="{BB962C8B-B14F-4D97-AF65-F5344CB8AC3E}">
        <p14:creationId xmlns:p14="http://schemas.microsoft.com/office/powerpoint/2010/main" val="7509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80D1-DBB4-40DB-8126-FFA36DE2D12E}"/>
              </a:ext>
            </a:extLst>
          </p:cNvPr>
          <p:cNvSpPr>
            <a:spLocks noGrp="1"/>
          </p:cNvSpPr>
          <p:nvPr>
            <p:ph type="title"/>
          </p:nvPr>
        </p:nvSpPr>
        <p:spPr>
          <a:xfrm>
            <a:off x="1024128" y="585216"/>
            <a:ext cx="9720072" cy="767799"/>
          </a:xfrm>
        </p:spPr>
        <p:txBody>
          <a:bodyPr/>
          <a:lstStyle/>
          <a:p>
            <a:r>
              <a:rPr lang="en-US" dirty="0"/>
              <a:t>The moment of lift: quote from m. Gates</a:t>
            </a:r>
            <a:endParaRPr lang="en-AU" dirty="0"/>
          </a:p>
        </p:txBody>
      </p:sp>
      <p:sp>
        <p:nvSpPr>
          <p:cNvPr id="3" name="Content Placeholder 2">
            <a:extLst>
              <a:ext uri="{FF2B5EF4-FFF2-40B4-BE49-F238E27FC236}">
                <a16:creationId xmlns:a16="http://schemas.microsoft.com/office/drawing/2014/main" id="{B6CCDB45-6666-4DB3-8B31-708A8864D07D}"/>
              </a:ext>
            </a:extLst>
          </p:cNvPr>
          <p:cNvSpPr>
            <a:spLocks noGrp="1"/>
          </p:cNvSpPr>
          <p:nvPr>
            <p:ph idx="1"/>
          </p:nvPr>
        </p:nvSpPr>
        <p:spPr>
          <a:xfrm>
            <a:off x="1024128" y="1553737"/>
            <a:ext cx="10179131" cy="4884234"/>
          </a:xfrm>
        </p:spPr>
        <p:txBody>
          <a:bodyPr/>
          <a:lstStyle/>
          <a:p>
            <a:r>
              <a:rPr lang="en-US" dirty="0"/>
              <a:t>The Incomparable Lift of School (Page 93)</a:t>
            </a:r>
          </a:p>
          <a:p>
            <a:r>
              <a:rPr lang="en-US" dirty="0"/>
              <a:t>“The lift that comes from sending girls like Sona to school is stunning – for the girls, their families, and their communities. When you send a girl to school, the good deed never dies. It goes on for generations advancing every public good, from health to economic gain to gender equity and national prosperity. Here are just a few of the things we know from research:</a:t>
            </a:r>
          </a:p>
          <a:p>
            <a:r>
              <a:rPr lang="en-US" dirty="0"/>
              <a:t>Sending girls to school leads to greater literacy, higher wages, faster income growth, and more productive farming. It reduces premarital sex, lowers the chance of early marriage, delays first births, and helps mothers plan how many children to have and when. Mothers who have had an education do a better job learning about nutrition, vaccination, and other behaviours necessary for raising healthy children. Half of the gain in child survival rates in the past two decades can  be attributed to gains in mothers having gone to school. And mothers who have gone to school are twice as likely to send their own children to school.”</a:t>
            </a:r>
            <a:endParaRPr lang="en-AU" dirty="0"/>
          </a:p>
        </p:txBody>
      </p:sp>
    </p:spTree>
    <p:extLst>
      <p:ext uri="{BB962C8B-B14F-4D97-AF65-F5344CB8AC3E}">
        <p14:creationId xmlns:p14="http://schemas.microsoft.com/office/powerpoint/2010/main" val="132922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determinants: employment</a:t>
            </a:r>
          </a:p>
        </p:txBody>
      </p:sp>
      <p:sp>
        <p:nvSpPr>
          <p:cNvPr id="3" name="Content Placeholder 2"/>
          <p:cNvSpPr>
            <a:spLocks noGrp="1"/>
          </p:cNvSpPr>
          <p:nvPr>
            <p:ph idx="1"/>
          </p:nvPr>
        </p:nvSpPr>
        <p:spPr/>
        <p:txBody>
          <a:bodyPr/>
          <a:lstStyle/>
          <a:p>
            <a:pPr>
              <a:buFont typeface="Wingdings" charset="2"/>
              <a:buChar char="v"/>
            </a:pPr>
            <a:r>
              <a:rPr lang="en-US" dirty="0"/>
              <a:t>Low income jobs or jobs that don’t require an education/trained skillset tend to contribute to poorer health outcomes for these individuals and their families. </a:t>
            </a:r>
          </a:p>
          <a:p>
            <a:pPr>
              <a:buFont typeface="Wingdings" charset="2"/>
              <a:buChar char="v"/>
            </a:pPr>
            <a:endParaRPr lang="en-US" dirty="0"/>
          </a:p>
          <a:p>
            <a:pPr>
              <a:buFont typeface="Wingdings" charset="2"/>
              <a:buChar char="v"/>
            </a:pPr>
            <a:r>
              <a:rPr lang="en-US" dirty="0"/>
              <a:t>HOW?</a:t>
            </a:r>
          </a:p>
          <a:p>
            <a:pPr>
              <a:buFont typeface="Arial" charset="0"/>
              <a:buChar char="•"/>
            </a:pPr>
            <a:r>
              <a:rPr lang="en-US" dirty="0"/>
              <a:t> low income jobs are more likely to have hazardous workplaces, insecure employment status, fewer benefits (ie. Discounted health insurance) and often take less care of their employees (treated as a number, not a person). </a:t>
            </a:r>
          </a:p>
          <a:p>
            <a:pPr>
              <a:buFont typeface="Arial" charset="0"/>
              <a:buChar char="•"/>
            </a:pPr>
            <a:r>
              <a:rPr lang="en-US" dirty="0"/>
              <a:t> Some employment has fewer promotional opportunities and doesn’t encourage creativity or intrinsic motivation. </a:t>
            </a:r>
            <a:br>
              <a:rPr lang="en-US" dirty="0"/>
            </a:br>
            <a:endParaRPr lang="en-US" dirty="0"/>
          </a:p>
        </p:txBody>
      </p:sp>
    </p:spTree>
    <p:extLst>
      <p:ext uri="{BB962C8B-B14F-4D97-AF65-F5344CB8AC3E}">
        <p14:creationId xmlns:p14="http://schemas.microsoft.com/office/powerpoint/2010/main" val="83347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determinants: income</a:t>
            </a:r>
          </a:p>
        </p:txBody>
      </p:sp>
      <p:sp>
        <p:nvSpPr>
          <p:cNvPr id="3" name="Content Placeholder 2"/>
          <p:cNvSpPr>
            <a:spLocks noGrp="1"/>
          </p:cNvSpPr>
          <p:nvPr>
            <p:ph idx="1"/>
          </p:nvPr>
        </p:nvSpPr>
        <p:spPr>
          <a:xfrm>
            <a:off x="1024128" y="1925443"/>
            <a:ext cx="10669784" cy="4505093"/>
          </a:xfrm>
        </p:spPr>
        <p:txBody>
          <a:bodyPr>
            <a:normAutofit/>
          </a:bodyPr>
          <a:lstStyle/>
          <a:p>
            <a:pPr>
              <a:buFont typeface="Wingdings" charset="2"/>
              <a:buChar char="v"/>
            </a:pPr>
            <a:r>
              <a:rPr lang="en-US" dirty="0"/>
              <a:t>Individuals with a lower income tend to be lower on the social gradient and tend to experience poorer health outcomes. </a:t>
            </a:r>
          </a:p>
          <a:p>
            <a:pPr marL="0" indent="0">
              <a:buNone/>
            </a:pPr>
            <a:r>
              <a:rPr lang="en-US" dirty="0"/>
              <a:t>WHY? </a:t>
            </a:r>
          </a:p>
          <a:p>
            <a:pPr>
              <a:buFont typeface="Wingdings" panose="05000000000000000000" pitchFamily="2" charset="2"/>
              <a:buChar char="v"/>
            </a:pPr>
            <a:r>
              <a:rPr lang="en-US" dirty="0"/>
              <a:t>The amount of income that an individual/family has the capacity to earn is dependent on a range of factors that are often beyond their control, like limited employment opportunities, lack of education and distant geographical location.  </a:t>
            </a:r>
          </a:p>
          <a:p>
            <a:pPr>
              <a:buFont typeface="Wingdings" panose="05000000000000000000" pitchFamily="2" charset="2"/>
              <a:buChar char="v"/>
            </a:pPr>
            <a:r>
              <a:rPr lang="en-US" dirty="0"/>
              <a:t> Individuals with lower income have reduced access to quality education and health services,  have reduced modes of transport, live in neighbourhoods that have more crime and less green space, and have reduced opportunities for extra curricular activities that promote health (ie. Sport)</a:t>
            </a:r>
          </a:p>
          <a:p>
            <a:pPr>
              <a:buFont typeface="Wingdings" panose="05000000000000000000" pitchFamily="2" charset="2"/>
              <a:buChar char="v"/>
            </a:pPr>
            <a:r>
              <a:rPr lang="en-US" dirty="0"/>
              <a:t>Those with lower incomes have reduced access the things listed above which, in turn, create health inequities. </a:t>
            </a:r>
          </a:p>
        </p:txBody>
      </p:sp>
    </p:spTree>
    <p:extLst>
      <p:ext uri="{BB962C8B-B14F-4D97-AF65-F5344CB8AC3E}">
        <p14:creationId xmlns:p14="http://schemas.microsoft.com/office/powerpoint/2010/main" val="26588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determinants: family </a:t>
            </a:r>
          </a:p>
        </p:txBody>
      </p:sp>
      <p:sp>
        <p:nvSpPr>
          <p:cNvPr id="3" name="Content Placeholder 2"/>
          <p:cNvSpPr>
            <a:spLocks noGrp="1"/>
          </p:cNvSpPr>
          <p:nvPr>
            <p:ph idx="1"/>
          </p:nvPr>
        </p:nvSpPr>
        <p:spPr>
          <a:xfrm>
            <a:off x="1024128" y="2286000"/>
            <a:ext cx="10677218" cy="4023360"/>
          </a:xfrm>
        </p:spPr>
        <p:txBody>
          <a:bodyPr/>
          <a:lstStyle/>
          <a:p>
            <a:pPr>
              <a:buFont typeface="Wingdings" charset="2"/>
              <a:buChar char="v"/>
            </a:pPr>
            <a:r>
              <a:rPr lang="en-US" sz="2400" dirty="0"/>
              <a:t>The poor health status of an individuals family members can have an impact on that individual. It can create stress, anxiety and financial issues that can contribute to poorer health outcomes. </a:t>
            </a:r>
          </a:p>
          <a:p>
            <a:pPr marL="0" indent="0">
              <a:buNone/>
            </a:pPr>
            <a:r>
              <a:rPr lang="en-US" sz="2400" dirty="0"/>
              <a:t>HOW?</a:t>
            </a:r>
          </a:p>
          <a:p>
            <a:pPr>
              <a:buFont typeface="Wingdings" panose="05000000000000000000" pitchFamily="2" charset="2"/>
              <a:buChar char="v"/>
            </a:pPr>
            <a:r>
              <a:rPr lang="en-US" sz="2400" dirty="0"/>
              <a:t> medical bills could be costly and could put the family into debt.</a:t>
            </a:r>
          </a:p>
          <a:p>
            <a:pPr>
              <a:buFont typeface="Wingdings" panose="05000000000000000000" pitchFamily="2" charset="2"/>
              <a:buChar char="v"/>
            </a:pPr>
            <a:r>
              <a:rPr lang="en-US" sz="2400" dirty="0"/>
              <a:t> can cause anxiety and stress with the uncertainty of outcomes.</a:t>
            </a:r>
          </a:p>
          <a:p>
            <a:pPr>
              <a:buFont typeface="Wingdings" panose="05000000000000000000" pitchFamily="2" charset="2"/>
              <a:buChar char="v"/>
            </a:pPr>
            <a:r>
              <a:rPr lang="en-US" sz="2400" dirty="0"/>
              <a:t> In some cultures, disability and illness can be considered as a “curse” and these individuals and their families are pushed to the margins of society.</a:t>
            </a:r>
          </a:p>
          <a:p>
            <a:pPr>
              <a:buFont typeface="Arial" charset="0"/>
              <a:buChar char="•"/>
            </a:pPr>
            <a:endParaRPr lang="en-US" dirty="0"/>
          </a:p>
        </p:txBody>
      </p:sp>
    </p:spTree>
    <p:extLst>
      <p:ext uri="{BB962C8B-B14F-4D97-AF65-F5344CB8AC3E}">
        <p14:creationId xmlns:p14="http://schemas.microsoft.com/office/powerpoint/2010/main" val="5193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43584"/>
          </a:xfrm>
        </p:spPr>
        <p:txBody>
          <a:bodyPr>
            <a:normAutofit fontScale="90000"/>
          </a:bodyPr>
          <a:lstStyle/>
          <a:p>
            <a:r>
              <a:rPr lang="en-US" dirty="0"/>
              <a:t>Socioeconomic determinants: housing/neighbourhood</a:t>
            </a:r>
          </a:p>
        </p:txBody>
      </p:sp>
      <p:sp>
        <p:nvSpPr>
          <p:cNvPr id="3" name="Content Placeholder 2"/>
          <p:cNvSpPr>
            <a:spLocks noGrp="1"/>
          </p:cNvSpPr>
          <p:nvPr>
            <p:ph idx="1"/>
          </p:nvPr>
        </p:nvSpPr>
        <p:spPr>
          <a:xfrm>
            <a:off x="773152" y="1992351"/>
            <a:ext cx="10957932" cy="4527395"/>
          </a:xfrm>
        </p:spPr>
        <p:txBody>
          <a:bodyPr>
            <a:normAutofit lnSpcReduction="10000"/>
          </a:bodyPr>
          <a:lstStyle/>
          <a:p>
            <a:pPr>
              <a:buFont typeface="Wingdings" charset="2"/>
              <a:buChar char="v"/>
            </a:pPr>
            <a:r>
              <a:rPr lang="en-US" dirty="0"/>
              <a:t>Councils and urban planners play a critical role in creating healthy environments for individuals to live their best life.</a:t>
            </a:r>
          </a:p>
          <a:p>
            <a:pPr>
              <a:buFont typeface="Wingdings" panose="05000000000000000000" pitchFamily="2" charset="2"/>
              <a:buChar char="v"/>
            </a:pPr>
            <a:r>
              <a:rPr lang="en-US" dirty="0"/>
              <a:t> Neighbourhoods that don’t encourage physical activity, or experience high rates of crime foster stressed, unhealthy individuals. </a:t>
            </a:r>
          </a:p>
          <a:p>
            <a:pPr>
              <a:buFont typeface="Wingdings" panose="05000000000000000000" pitchFamily="2" charset="2"/>
              <a:buChar char="v"/>
            </a:pPr>
            <a:r>
              <a:rPr lang="en-US" dirty="0"/>
              <a:t>Often individuals have limited choice in the areas/houses that they live in due to income restrictions and employment opportunities. </a:t>
            </a:r>
          </a:p>
          <a:p>
            <a:pPr marL="0" indent="0">
              <a:buNone/>
            </a:pPr>
            <a:r>
              <a:rPr lang="en-US" dirty="0"/>
              <a:t>What should Urban Planners consider when designing new housing developments?</a:t>
            </a:r>
          </a:p>
          <a:p>
            <a:pPr>
              <a:buFont typeface="Wingdings" panose="05000000000000000000" pitchFamily="2" charset="2"/>
              <a:buChar char="v"/>
            </a:pPr>
            <a:r>
              <a:rPr lang="en-US" dirty="0"/>
              <a:t> street layouts, cycle paths, lighting, green spaces, accessibility and transport opportunities, security/neighbourhood watch programs, CCTV systems, building materials (no asbestos!) rubbish disposal, water and electricity distribution/safety.</a:t>
            </a:r>
          </a:p>
          <a:p>
            <a:pPr>
              <a:buFont typeface="Arial" charset="0"/>
              <a:buChar char="•"/>
            </a:pPr>
            <a:endParaRPr lang="en-US" dirty="0"/>
          </a:p>
          <a:p>
            <a:r>
              <a:rPr lang="en-US" dirty="0"/>
              <a:t>**READ the Executive Summary for WHO’s HOUSING AND HEALTH GUIDELINES, 2018</a:t>
            </a:r>
          </a:p>
          <a:p>
            <a:endParaRPr lang="en-US" dirty="0"/>
          </a:p>
        </p:txBody>
      </p:sp>
    </p:spTree>
    <p:extLst>
      <p:ext uri="{BB962C8B-B14F-4D97-AF65-F5344CB8AC3E}">
        <p14:creationId xmlns:p14="http://schemas.microsoft.com/office/powerpoint/2010/main" val="243379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96165" cy="1154374"/>
          </a:xfrm>
        </p:spPr>
        <p:txBody>
          <a:bodyPr/>
          <a:lstStyle/>
          <a:p>
            <a:r>
              <a:rPr lang="en-US" dirty="0"/>
              <a:t>Socioeconomic determinants: access to services</a:t>
            </a:r>
          </a:p>
        </p:txBody>
      </p:sp>
      <p:sp>
        <p:nvSpPr>
          <p:cNvPr id="3" name="Content Placeholder 2"/>
          <p:cNvSpPr>
            <a:spLocks noGrp="1"/>
          </p:cNvSpPr>
          <p:nvPr>
            <p:ph idx="1"/>
          </p:nvPr>
        </p:nvSpPr>
        <p:spPr>
          <a:xfrm>
            <a:off x="1024128" y="1940312"/>
            <a:ext cx="10015579" cy="4369048"/>
          </a:xfrm>
        </p:spPr>
        <p:txBody>
          <a:bodyPr>
            <a:normAutofit/>
          </a:bodyPr>
          <a:lstStyle/>
          <a:p>
            <a:pPr>
              <a:buFont typeface="Wingdings" charset="2"/>
              <a:buChar char="v"/>
            </a:pPr>
            <a:r>
              <a:rPr lang="en-US" dirty="0"/>
              <a:t>The accessibility (affordability, accessibility, adaptability, availability and acceptability) of health services can influence health inequities. </a:t>
            </a:r>
          </a:p>
          <a:p>
            <a:pPr>
              <a:buFont typeface="Arial" charset="0"/>
              <a:buChar char="•"/>
            </a:pPr>
            <a:r>
              <a:rPr lang="en-US" dirty="0"/>
              <a:t> Individuals and communities who cannot access services will tend to experience poorer health outcomes, which can in turn, make it even more difficult for them to access health services. </a:t>
            </a:r>
          </a:p>
          <a:p>
            <a:pPr>
              <a:buFont typeface="Wingdings" charset="2"/>
              <a:buChar char="v"/>
            </a:pPr>
            <a:r>
              <a:rPr lang="en-US" dirty="0"/>
              <a:t>WHY?</a:t>
            </a:r>
          </a:p>
          <a:p>
            <a:pPr>
              <a:buFont typeface="Arial" charset="0"/>
              <a:buChar char="•"/>
            </a:pPr>
            <a:r>
              <a:rPr lang="en-US" dirty="0"/>
              <a:t> Cannot access necessary health care when and where they require it.</a:t>
            </a:r>
          </a:p>
          <a:p>
            <a:pPr>
              <a:buFont typeface="Arial" charset="0"/>
              <a:buChar char="•"/>
            </a:pPr>
            <a:r>
              <a:rPr lang="en-US" dirty="0"/>
              <a:t>Healthcare can be expensive, so low-income earners choose to satisfy basic survival needs such as food, shelter and safety before pursuing health care.</a:t>
            </a:r>
          </a:p>
          <a:p>
            <a:pPr>
              <a:buFont typeface="Arial" charset="0"/>
              <a:buChar char="•"/>
            </a:pPr>
            <a:r>
              <a:rPr lang="en-US" dirty="0"/>
              <a:t> Will often choose not to engage in protective behaviours such as screening as it is inconvenient and costly.</a:t>
            </a:r>
          </a:p>
        </p:txBody>
      </p:sp>
    </p:spTree>
    <p:extLst>
      <p:ext uri="{BB962C8B-B14F-4D97-AF65-F5344CB8AC3E}">
        <p14:creationId xmlns:p14="http://schemas.microsoft.com/office/powerpoint/2010/main" val="35242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determinants: migration/refugee status</a:t>
            </a:r>
          </a:p>
        </p:txBody>
      </p:sp>
      <p:sp>
        <p:nvSpPr>
          <p:cNvPr id="3" name="Content Placeholder 2"/>
          <p:cNvSpPr>
            <a:spLocks noGrp="1"/>
          </p:cNvSpPr>
          <p:nvPr>
            <p:ph idx="1"/>
          </p:nvPr>
        </p:nvSpPr>
        <p:spPr>
          <a:xfrm>
            <a:off x="1024128" y="2286000"/>
            <a:ext cx="10168128" cy="4023360"/>
          </a:xfrm>
        </p:spPr>
        <p:txBody>
          <a:bodyPr>
            <a:normAutofit lnSpcReduction="10000"/>
          </a:bodyPr>
          <a:lstStyle/>
          <a:p>
            <a:pPr>
              <a:buFont typeface="Wingdings" panose="05000000000000000000" pitchFamily="2" charset="2"/>
              <a:buChar char="v"/>
            </a:pPr>
            <a:r>
              <a:rPr lang="en-US" dirty="0"/>
              <a:t>New migrants and refugees often experience racism and discrimination which negatively influences their health status and limits their opportunities to </a:t>
            </a:r>
            <a:r>
              <a:rPr lang="en-US" b="1" dirty="0"/>
              <a:t>improve</a:t>
            </a:r>
            <a:r>
              <a:rPr lang="en-US" dirty="0"/>
              <a:t> their health status.</a:t>
            </a:r>
          </a:p>
          <a:p>
            <a:pPr marL="0" indent="0">
              <a:buNone/>
            </a:pPr>
            <a:endParaRPr lang="en-US" dirty="0"/>
          </a:p>
          <a:p>
            <a:pPr marL="0" indent="0">
              <a:buNone/>
            </a:pPr>
            <a:r>
              <a:rPr lang="en-US" dirty="0"/>
              <a:t>HOW?</a:t>
            </a:r>
          </a:p>
          <a:p>
            <a:pPr>
              <a:buFont typeface="Wingdings" panose="05000000000000000000" pitchFamily="2" charset="2"/>
              <a:buChar char="v"/>
            </a:pPr>
            <a:r>
              <a:rPr lang="en-US" dirty="0"/>
              <a:t> These individuals often have to overcome language barriers and may struggle to achieve employment because they are unskilled or possess skills that are not required in their new location, which leads to unemployment and therefore lack of income.</a:t>
            </a:r>
          </a:p>
          <a:p>
            <a:pPr>
              <a:buFont typeface="Wingdings" panose="05000000000000000000" pitchFamily="2" charset="2"/>
              <a:buChar char="v"/>
            </a:pPr>
            <a:r>
              <a:rPr lang="en-US" dirty="0"/>
              <a:t>Racism and other </a:t>
            </a:r>
            <a:r>
              <a:rPr lang="en-US" dirty="0" err="1"/>
              <a:t>discriminationatory</a:t>
            </a:r>
            <a:r>
              <a:rPr lang="en-US" dirty="0"/>
              <a:t> behaviour pushes these groups to the margins of society, socially excluding them from the majority population. This reduces opportunities to engage in health-promoting behaviours and has a negative impact on mental and social health.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771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58272" cy="1057730"/>
          </a:xfrm>
        </p:spPr>
        <p:txBody>
          <a:bodyPr/>
          <a:lstStyle/>
          <a:p>
            <a:r>
              <a:rPr lang="en-US" dirty="0"/>
              <a:t>Socioeconomic determinants: food security</a:t>
            </a:r>
          </a:p>
        </p:txBody>
      </p:sp>
      <p:sp>
        <p:nvSpPr>
          <p:cNvPr id="3" name="Content Placeholder 2"/>
          <p:cNvSpPr>
            <a:spLocks noGrp="1"/>
          </p:cNvSpPr>
          <p:nvPr>
            <p:ph idx="1"/>
          </p:nvPr>
        </p:nvSpPr>
        <p:spPr>
          <a:xfrm>
            <a:off x="579863" y="1977483"/>
            <a:ext cx="11403981" cy="4705815"/>
          </a:xfrm>
        </p:spPr>
        <p:txBody>
          <a:bodyPr>
            <a:normAutofit/>
          </a:bodyPr>
          <a:lstStyle/>
          <a:p>
            <a:pPr>
              <a:buFont typeface="Wingdings" charset="2"/>
              <a:buChar char="v"/>
            </a:pPr>
            <a:r>
              <a:rPr lang="en-US" dirty="0"/>
              <a:t>Food security is the ongoing availability of food and food products within in a community. </a:t>
            </a:r>
          </a:p>
          <a:p>
            <a:pPr>
              <a:buFont typeface="Wingdings" charset="2"/>
              <a:buChar char="v"/>
            </a:pPr>
            <a:r>
              <a:rPr lang="en-US" dirty="0"/>
              <a:t>Not all individuals and communities have access to consistent supplies of food, or food of sufficient quality, which both cause health inequities. </a:t>
            </a:r>
          </a:p>
          <a:p>
            <a:pPr marL="0" indent="0">
              <a:buNone/>
            </a:pPr>
            <a:r>
              <a:rPr lang="en-US" dirty="0"/>
              <a:t>WHY?</a:t>
            </a:r>
          </a:p>
          <a:p>
            <a:pPr>
              <a:buFont typeface="Wingdings" panose="05000000000000000000" pitchFamily="2" charset="2"/>
              <a:buChar char="v"/>
            </a:pPr>
            <a:r>
              <a:rPr lang="en-US" dirty="0"/>
              <a:t>The food distribution is not equal between and within countries. </a:t>
            </a:r>
          </a:p>
          <a:p>
            <a:pPr>
              <a:buFont typeface="Wingdings" panose="05000000000000000000" pitchFamily="2" charset="2"/>
              <a:buChar char="v"/>
            </a:pPr>
            <a:r>
              <a:rPr lang="en-US" dirty="0"/>
              <a:t>Individuals who are lower on the social gradient tend to have reduced food security. </a:t>
            </a:r>
          </a:p>
          <a:p>
            <a:pPr>
              <a:buFont typeface="Wingdings" panose="05000000000000000000" pitchFamily="2" charset="2"/>
              <a:buChar char="v"/>
            </a:pPr>
            <a:r>
              <a:rPr lang="en-US" dirty="0"/>
              <a:t>Factors such as drought and natural disasters as well as conflict and war can reduce food security. (these are beyond the control of the individual)</a:t>
            </a:r>
          </a:p>
          <a:p>
            <a:r>
              <a:rPr lang="en-US" b="1" u="sng" dirty="0"/>
              <a:t>“The worlds richest 20% consume 80% of the food,</a:t>
            </a:r>
          </a:p>
          <a:p>
            <a:r>
              <a:rPr lang="en-US" b="1" u="sng" dirty="0"/>
              <a:t>and the other 80% of the world consume 20% of the food”</a:t>
            </a:r>
          </a:p>
          <a:p>
            <a:endParaRPr lang="en-US" dirty="0"/>
          </a:p>
        </p:txBody>
      </p:sp>
      <p:graphicFrame>
        <p:nvGraphicFramePr>
          <p:cNvPr id="4" name="Chart 3"/>
          <p:cNvGraphicFramePr/>
          <p:nvPr/>
        </p:nvGraphicFramePr>
        <p:xfrm>
          <a:off x="8643435" y="4972159"/>
          <a:ext cx="4038600" cy="165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87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23386"/>
            <a:ext cx="9720072" cy="1499616"/>
          </a:xfrm>
        </p:spPr>
        <p:txBody>
          <a:bodyPr/>
          <a:lstStyle/>
          <a:p>
            <a:r>
              <a:rPr lang="en-US" dirty="0"/>
              <a:t>Biomedical determinants: birth weight</a:t>
            </a:r>
          </a:p>
        </p:txBody>
      </p:sp>
      <p:sp>
        <p:nvSpPr>
          <p:cNvPr id="3" name="Content Placeholder 2"/>
          <p:cNvSpPr>
            <a:spLocks noGrp="1"/>
          </p:cNvSpPr>
          <p:nvPr>
            <p:ph idx="1"/>
          </p:nvPr>
        </p:nvSpPr>
        <p:spPr>
          <a:xfrm>
            <a:off x="1024128" y="1851101"/>
            <a:ext cx="10662350" cy="4683513"/>
          </a:xfrm>
        </p:spPr>
        <p:txBody>
          <a:bodyPr>
            <a:normAutofit fontScale="92500"/>
          </a:bodyPr>
          <a:lstStyle/>
          <a:p>
            <a:pPr>
              <a:buFont typeface="Wingdings" charset="2"/>
              <a:buChar char="v"/>
            </a:pPr>
            <a:r>
              <a:rPr lang="en-US" sz="2400" dirty="0"/>
              <a:t>Babies that are born in an unhealthy weight range tend to experience poorer long-term health outcomes. </a:t>
            </a:r>
          </a:p>
          <a:p>
            <a:pPr>
              <a:buFont typeface="Wingdings" charset="2"/>
              <a:buChar char="v"/>
            </a:pPr>
            <a:r>
              <a:rPr lang="en-US" sz="2400" dirty="0"/>
              <a:t>Many (not all) of the reasons that children are born underweight are avoidable. These include maternal malnutrition or deficiency issues, avoidable premature births and birth complications that can be avoided/treated with trained medical staff/facilities</a:t>
            </a:r>
          </a:p>
          <a:p>
            <a:pPr>
              <a:buFont typeface="Wingdings" charset="2"/>
              <a:buChar char="v"/>
            </a:pPr>
            <a:r>
              <a:rPr lang="en-US" sz="2400" dirty="0"/>
              <a:t>Individuals do not have control over their own birthweight. </a:t>
            </a:r>
          </a:p>
          <a:p>
            <a:pPr marL="0" indent="0">
              <a:buNone/>
            </a:pPr>
            <a:r>
              <a:rPr lang="en-US" sz="2400" dirty="0"/>
              <a:t>HOW?</a:t>
            </a:r>
          </a:p>
          <a:p>
            <a:pPr>
              <a:buFont typeface="Wingdings" panose="05000000000000000000" pitchFamily="2" charset="2"/>
              <a:buChar char="v"/>
            </a:pPr>
            <a:r>
              <a:rPr lang="en-US" sz="2400" dirty="0"/>
              <a:t>Individuals who are born underweight often experience poorer health outcomes in the form of increased risk of obesity, diabetes type 2, lowered immune system and developmental delays. </a:t>
            </a:r>
          </a:p>
          <a:p>
            <a:pPr>
              <a:buFont typeface="Wingdings" panose="05000000000000000000" pitchFamily="2" charset="2"/>
              <a:buChar char="v"/>
            </a:pPr>
            <a:r>
              <a:rPr lang="en-US" sz="2400" dirty="0"/>
              <a:t>When maternal health literacy is low or dangerous cultural traditions take precedence, we see significantly increased issues in childbirth and prenatal care. </a:t>
            </a:r>
          </a:p>
        </p:txBody>
      </p:sp>
    </p:spTree>
    <p:extLst>
      <p:ext uri="{BB962C8B-B14F-4D97-AF65-F5344CB8AC3E}">
        <p14:creationId xmlns:p14="http://schemas.microsoft.com/office/powerpoint/2010/main" val="333659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a:t>
            </a:r>
          </a:p>
        </p:txBody>
      </p:sp>
      <p:sp>
        <p:nvSpPr>
          <p:cNvPr id="3" name="Content Placeholder 2"/>
          <p:cNvSpPr>
            <a:spLocks noGrp="1"/>
          </p:cNvSpPr>
          <p:nvPr>
            <p:ph idx="1"/>
          </p:nvPr>
        </p:nvSpPr>
        <p:spPr/>
        <p:txBody>
          <a:bodyPr>
            <a:normAutofit lnSpcReduction="10000"/>
          </a:bodyPr>
          <a:lstStyle/>
          <a:p>
            <a:pPr marL="457200" lvl="0" indent="-457200">
              <a:buFont typeface="+mj-lt"/>
              <a:buAutoNum type="arabicPeriod"/>
            </a:pPr>
            <a:r>
              <a:rPr lang="en-AU" dirty="0"/>
              <a:t>Lobbying</a:t>
            </a:r>
            <a:endParaRPr lang="en-GB" dirty="0"/>
          </a:p>
          <a:p>
            <a:pPr marL="457200" lvl="0" indent="-457200">
              <a:buFont typeface="+mj-lt"/>
              <a:buAutoNum type="arabicPeriod"/>
            </a:pPr>
            <a:r>
              <a:rPr lang="en-AU" dirty="0"/>
              <a:t>Raising awareness</a:t>
            </a:r>
            <a:endParaRPr lang="en-GB" dirty="0"/>
          </a:p>
          <a:p>
            <a:pPr marL="457200" lvl="0" indent="-457200">
              <a:buFont typeface="+mj-lt"/>
              <a:buAutoNum type="arabicPeriod"/>
            </a:pPr>
            <a:r>
              <a:rPr lang="en-AU" dirty="0"/>
              <a:t>Creating debate</a:t>
            </a:r>
            <a:endParaRPr lang="en-GB" dirty="0"/>
          </a:p>
          <a:p>
            <a:pPr marL="457200" lvl="0" indent="-457200">
              <a:buFont typeface="+mj-lt"/>
              <a:buAutoNum type="arabicPeriod"/>
            </a:pPr>
            <a:r>
              <a:rPr lang="en-AU" dirty="0"/>
              <a:t>Developing partnerships</a:t>
            </a:r>
            <a:endParaRPr lang="en-GB" dirty="0"/>
          </a:p>
          <a:p>
            <a:pPr marL="457200" lvl="0" indent="-457200">
              <a:buFont typeface="+mj-lt"/>
              <a:buAutoNum type="arabicPeriod"/>
            </a:pPr>
            <a:r>
              <a:rPr lang="en-AU" dirty="0"/>
              <a:t>Building capacity</a:t>
            </a:r>
            <a:endParaRPr lang="en-GB" dirty="0"/>
          </a:p>
          <a:p>
            <a:pPr marL="457200" lvl="0" indent="-457200">
              <a:buFont typeface="+mj-lt"/>
              <a:buAutoNum type="arabicPeriod"/>
            </a:pPr>
            <a:r>
              <a:rPr lang="en-AU" dirty="0"/>
              <a:t>Mobilising groups</a:t>
            </a:r>
            <a:endParaRPr lang="en-GB" dirty="0"/>
          </a:p>
          <a:p>
            <a:pPr marL="457200" lvl="0" indent="-457200">
              <a:buFont typeface="+mj-lt"/>
              <a:buAutoNum type="arabicPeriod"/>
            </a:pPr>
            <a:r>
              <a:rPr lang="en-AU" dirty="0"/>
              <a:t>Framing issues</a:t>
            </a:r>
            <a:endParaRPr lang="en-GB" dirty="0"/>
          </a:p>
          <a:p>
            <a:pPr marL="457200" lvl="0" indent="-457200">
              <a:buFont typeface="+mj-lt"/>
              <a:buAutoNum type="arabicPeriod"/>
            </a:pPr>
            <a:r>
              <a:rPr lang="en-AU" dirty="0"/>
              <a:t>Using champions</a:t>
            </a:r>
            <a:endParaRPr lang="en-GB" dirty="0"/>
          </a:p>
          <a:p>
            <a:pPr marL="457200" lvl="0" indent="-457200">
              <a:buFont typeface="+mj-lt"/>
              <a:buAutoNum type="arabicPeriod"/>
            </a:pPr>
            <a:r>
              <a:rPr lang="en-AU" dirty="0"/>
              <a:t>Influencing policy</a:t>
            </a:r>
            <a:endParaRPr lang="en-GB" dirty="0"/>
          </a:p>
          <a:p>
            <a:endParaRPr lang="en-US" dirty="0"/>
          </a:p>
        </p:txBody>
      </p:sp>
      <p:sp>
        <p:nvSpPr>
          <p:cNvPr id="4" name="TextBox 3">
            <a:extLst>
              <a:ext uri="{FF2B5EF4-FFF2-40B4-BE49-F238E27FC236}">
                <a16:creationId xmlns:a16="http://schemas.microsoft.com/office/drawing/2014/main" id="{AA13D55F-6785-46A9-827B-B6D5F1D47A13}"/>
              </a:ext>
            </a:extLst>
          </p:cNvPr>
          <p:cNvSpPr txBox="1"/>
          <p:nvPr/>
        </p:nvSpPr>
        <p:spPr>
          <a:xfrm>
            <a:off x="5969621" y="2222810"/>
            <a:ext cx="5198252" cy="1477328"/>
          </a:xfrm>
          <a:prstGeom prst="rect">
            <a:avLst/>
          </a:prstGeom>
          <a:noFill/>
        </p:spPr>
        <p:txBody>
          <a:bodyPr wrap="square" rtlCol="0">
            <a:spAutoFit/>
          </a:bodyPr>
          <a:lstStyle/>
          <a:p>
            <a:r>
              <a:rPr lang="en-US" dirty="0"/>
              <a:t>Let’s begin with an example of effective advocacy:</a:t>
            </a:r>
          </a:p>
          <a:p>
            <a:r>
              <a:rPr lang="en-US" dirty="0"/>
              <a:t>Black Lives Matter explained: The history of a movement (15 mins)</a:t>
            </a:r>
          </a:p>
          <a:p>
            <a:endParaRPr lang="en-US" dirty="0"/>
          </a:p>
          <a:p>
            <a:r>
              <a:rPr lang="en-AU" dirty="0">
                <a:hlinkClick r:id="rId2"/>
              </a:rPr>
              <a:t>https://www.youtube.com/watch?v=YG8GjlLbbvs</a:t>
            </a:r>
            <a:endParaRPr lang="en-AU" dirty="0"/>
          </a:p>
        </p:txBody>
      </p:sp>
    </p:spTree>
    <p:extLst>
      <p:ext uri="{BB962C8B-B14F-4D97-AF65-F5344CB8AC3E}">
        <p14:creationId xmlns:p14="http://schemas.microsoft.com/office/powerpoint/2010/main" val="5504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Biomedical determinants: body weight</a:t>
            </a:r>
          </a:p>
        </p:txBody>
      </p:sp>
      <p:sp>
        <p:nvSpPr>
          <p:cNvPr id="3" name="Content Placeholder 2"/>
          <p:cNvSpPr>
            <a:spLocks noGrp="1"/>
          </p:cNvSpPr>
          <p:nvPr>
            <p:ph idx="1"/>
          </p:nvPr>
        </p:nvSpPr>
        <p:spPr/>
        <p:txBody>
          <a:bodyPr>
            <a:normAutofit/>
          </a:bodyPr>
          <a:lstStyle/>
          <a:p>
            <a:pPr>
              <a:buFont typeface="Wingdings" charset="2"/>
              <a:buChar char="v"/>
            </a:pPr>
            <a:r>
              <a:rPr lang="en-US" sz="2400" dirty="0"/>
              <a:t>Individuals who are in the unhealthy weight range throughout life tend to experience poorer health in all its aspects; physical, mental, social and emotional. </a:t>
            </a:r>
          </a:p>
          <a:p>
            <a:pPr marL="0" indent="0">
              <a:buNone/>
            </a:pPr>
            <a:r>
              <a:rPr lang="en-US" sz="2400" dirty="0"/>
              <a:t>ARE THESE ARE AVOIDABLE? </a:t>
            </a:r>
          </a:p>
          <a:p>
            <a:pPr>
              <a:buFont typeface="Wingdings" panose="05000000000000000000" pitchFamily="2" charset="2"/>
              <a:buChar char="v"/>
            </a:pPr>
            <a:r>
              <a:rPr lang="en-US" sz="2400" dirty="0"/>
              <a:t> Individuals who are overweight tend to experience a range of health issues such as low self esteem, increased risk of CVD, obesity, type 2 diabetes, respiratory conditions and some cancers. </a:t>
            </a:r>
          </a:p>
          <a:p>
            <a:pPr>
              <a:buFont typeface="Wingdings" charset="2"/>
              <a:buChar char="v"/>
            </a:pPr>
            <a:r>
              <a:rPr lang="en-US" sz="2400" dirty="0"/>
              <a:t>Underweight individuals leads to malnutrition and poverty (inability to work) which in turn, makes it more difficult for the individual to achieve good health. </a:t>
            </a:r>
          </a:p>
        </p:txBody>
      </p:sp>
    </p:spTree>
    <p:extLst>
      <p:ext uri="{BB962C8B-B14F-4D97-AF65-F5344CB8AC3E}">
        <p14:creationId xmlns:p14="http://schemas.microsoft.com/office/powerpoint/2010/main" val="31186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pPr marL="0" indent="0">
              <a:buNone/>
            </a:pPr>
            <a:r>
              <a:rPr lang="en-US" dirty="0"/>
              <a:t>Lockhart, E. (2015) Health Studies Year 12 ATAR. </a:t>
            </a:r>
          </a:p>
        </p:txBody>
      </p:sp>
    </p:spTree>
    <p:extLst>
      <p:ext uri="{BB962C8B-B14F-4D97-AF65-F5344CB8AC3E}">
        <p14:creationId xmlns:p14="http://schemas.microsoft.com/office/powerpoint/2010/main" val="687987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Global and local barriers </a:t>
            </a:r>
          </a:p>
        </p:txBody>
      </p:sp>
      <p:sp>
        <p:nvSpPr>
          <p:cNvPr id="3" name="Subtitle 2"/>
          <p:cNvSpPr>
            <a:spLocks noGrp="1"/>
          </p:cNvSpPr>
          <p:nvPr>
            <p:ph type="subTitle" idx="1"/>
          </p:nvPr>
        </p:nvSpPr>
        <p:spPr/>
        <p:txBody>
          <a:bodyPr>
            <a:normAutofit/>
          </a:bodyPr>
          <a:lstStyle/>
          <a:p>
            <a:r>
              <a:rPr lang="en-US" sz="2200" dirty="0"/>
              <a:t>Term 2</a:t>
            </a:r>
          </a:p>
          <a:p>
            <a:r>
              <a:rPr lang="en-US" sz="2200" dirty="0"/>
              <a:t>Week 11</a:t>
            </a:r>
          </a:p>
        </p:txBody>
      </p:sp>
    </p:spTree>
    <p:extLst>
      <p:ext uri="{BB962C8B-B14F-4D97-AF65-F5344CB8AC3E}">
        <p14:creationId xmlns:p14="http://schemas.microsoft.com/office/powerpoint/2010/main" val="1986149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Global and local barriers to addressing social determinants of health</a:t>
            </a:r>
            <a:endParaRPr lang="en-GB" dirty="0"/>
          </a:p>
          <a:p>
            <a:pPr lvl="0">
              <a:buFont typeface="Arial" charset="0"/>
              <a:buChar char="•"/>
            </a:pPr>
            <a:r>
              <a:rPr lang="en-GB" dirty="0"/>
              <a:t> P</a:t>
            </a:r>
            <a:r>
              <a:rPr lang="en-AU" dirty="0"/>
              <a:t>overty</a:t>
            </a:r>
            <a:endParaRPr lang="en-GB" dirty="0"/>
          </a:p>
          <a:p>
            <a:pPr lvl="0">
              <a:buFont typeface="Arial" charset="0"/>
              <a:buChar char="•"/>
            </a:pPr>
            <a:r>
              <a:rPr lang="en-AU" dirty="0"/>
              <a:t> Disease outbreaks</a:t>
            </a:r>
            <a:endParaRPr lang="en-GB" dirty="0"/>
          </a:p>
          <a:p>
            <a:pPr lvl="0">
              <a:buFont typeface="Arial" charset="0"/>
              <a:buChar char="•"/>
            </a:pPr>
            <a:r>
              <a:rPr lang="en-AU" dirty="0"/>
              <a:t> Famine</a:t>
            </a:r>
            <a:endParaRPr lang="en-GB" dirty="0"/>
          </a:p>
          <a:p>
            <a:pPr lvl="0">
              <a:buFont typeface="Arial" charset="0"/>
              <a:buChar char="•"/>
            </a:pPr>
            <a:r>
              <a:rPr lang="en-AU" dirty="0"/>
              <a:t> Drought</a:t>
            </a:r>
            <a:endParaRPr lang="en-GB" dirty="0"/>
          </a:p>
          <a:p>
            <a:pPr lvl="0">
              <a:buFont typeface="Arial" charset="0"/>
              <a:buChar char="•"/>
            </a:pPr>
            <a:r>
              <a:rPr lang="en-AU" dirty="0"/>
              <a:t> Availability of clean drinking water</a:t>
            </a:r>
            <a:endParaRPr lang="en-GB" dirty="0"/>
          </a:p>
        </p:txBody>
      </p:sp>
    </p:spTree>
    <p:extLst>
      <p:ext uri="{BB962C8B-B14F-4D97-AF65-F5344CB8AC3E}">
        <p14:creationId xmlns:p14="http://schemas.microsoft.com/office/powerpoint/2010/main" val="1546311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and local barriers</a:t>
            </a:r>
          </a:p>
        </p:txBody>
      </p:sp>
      <p:sp>
        <p:nvSpPr>
          <p:cNvPr id="3" name="Content Placeholder 2"/>
          <p:cNvSpPr>
            <a:spLocks noGrp="1"/>
          </p:cNvSpPr>
          <p:nvPr>
            <p:ph idx="1"/>
          </p:nvPr>
        </p:nvSpPr>
        <p:spPr/>
        <p:txBody>
          <a:bodyPr/>
          <a:lstStyle/>
          <a:p>
            <a:endParaRPr lang="en-US" dirty="0"/>
          </a:p>
          <a:p>
            <a:pPr>
              <a:buFont typeface="Wingdings" charset="2"/>
              <a:buChar char="v"/>
            </a:pPr>
            <a:r>
              <a:rPr lang="en-US" dirty="0"/>
              <a:t>Social determinants play a vital role in the health of individuals and communities. We know that modifying and addressing these social determinants can improve health statuses of individuals and communities. </a:t>
            </a:r>
          </a:p>
          <a:p>
            <a:pPr>
              <a:buFont typeface="Wingdings" charset="2"/>
              <a:buChar char="v"/>
            </a:pPr>
            <a:endParaRPr lang="en-US" dirty="0"/>
          </a:p>
          <a:p>
            <a:pPr>
              <a:buFont typeface="Wingdings" charset="2"/>
              <a:buChar char="v"/>
            </a:pPr>
            <a:r>
              <a:rPr lang="en-US" dirty="0"/>
              <a:t>It can be VERY DIFFICULT to address these social determinants in some parts of the world, because of things like </a:t>
            </a:r>
            <a:r>
              <a:rPr lang="en-US" u="sng" dirty="0"/>
              <a:t>POVERTY, DISEASE OUTBREAK, FAMINE, DROUGHT and AVAILABILITY OF CLEAN DRINKING WATER. </a:t>
            </a:r>
          </a:p>
        </p:txBody>
      </p:sp>
    </p:spTree>
    <p:extLst>
      <p:ext uri="{BB962C8B-B14F-4D97-AF65-F5344CB8AC3E}">
        <p14:creationId xmlns:p14="http://schemas.microsoft.com/office/powerpoint/2010/main" val="9930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POVERTY</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t>Define Poverty:</a:t>
            </a:r>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t>“The state/condition of having little or no money, goods or means of support. Defined as living on less than US$1.25 per day.”</a:t>
            </a:r>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t>POVERTY IS COMPLICATED. </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t>There is a </a:t>
            </a:r>
            <a:r>
              <a:rPr lang="en-US" u="sng" dirty="0"/>
              <a:t>range</a:t>
            </a:r>
            <a:r>
              <a:rPr lang="en-US" dirty="0"/>
              <a:t> of circumstances that influence an individuals socioeconomic status.</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t>Such as?</a:t>
            </a:r>
          </a:p>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t>Little or no access to livelihoods/jobs, education, clean drinking water, basic sanitation facilities and reliable food sources. Lack of infrastructure, conflict and other factors also contribute. </a:t>
            </a:r>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a:p>
        </p:txBody>
      </p:sp>
    </p:spTree>
    <p:extLst>
      <p:ext uri="{BB962C8B-B14F-4D97-AF65-F5344CB8AC3E}">
        <p14:creationId xmlns:p14="http://schemas.microsoft.com/office/powerpoint/2010/main" val="1647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outbreaks</a:t>
            </a:r>
          </a:p>
        </p:txBody>
      </p:sp>
      <p:sp>
        <p:nvSpPr>
          <p:cNvPr id="3" name="Content Placeholder 2"/>
          <p:cNvSpPr>
            <a:spLocks noGrp="1"/>
          </p:cNvSpPr>
          <p:nvPr>
            <p:ph idx="1"/>
          </p:nvPr>
        </p:nvSpPr>
        <p:spPr/>
        <p:txBody>
          <a:bodyPr/>
          <a:lstStyle/>
          <a:p>
            <a:r>
              <a:rPr lang="en-US" dirty="0"/>
              <a:t>Define Disease Outbreaks</a:t>
            </a:r>
          </a:p>
          <a:p>
            <a:r>
              <a:rPr lang="en-US" dirty="0"/>
              <a:t>“ An epidemiological term describing an occurrence of disease greater that would otherwise be expected, and cannot be easily controlled or reduced”</a:t>
            </a:r>
          </a:p>
          <a:p>
            <a:r>
              <a:rPr lang="en-US" dirty="0"/>
              <a:t>How do disease outbreaks make it difficult to address the social determinants?</a:t>
            </a:r>
          </a:p>
          <a:p>
            <a:pPr>
              <a:buFont typeface="Arial" panose="020B0604020202020204" pitchFamily="34" charset="0"/>
              <a:buChar char="•"/>
            </a:pPr>
            <a:r>
              <a:rPr lang="en-US" dirty="0"/>
              <a:t> Managing/treating disease outbreaks consumes resources over a range of sectors (health sector, government and non government sector, business and economic sector)</a:t>
            </a:r>
          </a:p>
          <a:p>
            <a:pPr>
              <a:buFont typeface="Arial" panose="020B0604020202020204" pitchFamily="34" charset="0"/>
              <a:buChar char="•"/>
            </a:pPr>
            <a:r>
              <a:rPr lang="en-US" dirty="0"/>
              <a:t>Disease outbreaks are prioritized over other work in the health sector; so resources are redistributed to manage the outbreak first. </a:t>
            </a:r>
          </a:p>
          <a:p>
            <a:endParaRPr lang="en-US" dirty="0"/>
          </a:p>
          <a:p>
            <a:endParaRPr lang="en-US" dirty="0"/>
          </a:p>
          <a:p>
            <a:endParaRPr lang="en-US" dirty="0"/>
          </a:p>
        </p:txBody>
      </p:sp>
    </p:spTree>
    <p:extLst>
      <p:ext uri="{BB962C8B-B14F-4D97-AF65-F5344CB8AC3E}">
        <p14:creationId xmlns:p14="http://schemas.microsoft.com/office/powerpoint/2010/main" val="20726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FAmine</a:t>
            </a:r>
          </a:p>
        </p:txBody>
      </p:sp>
      <p:sp>
        <p:nvSpPr>
          <p:cNvPr id="3" name="Content Placeholder 2"/>
          <p:cNvSpPr>
            <a:spLocks noGrp="1"/>
          </p:cNvSpPr>
          <p:nvPr>
            <p:ph idx="1"/>
          </p:nvPr>
        </p:nvSpPr>
        <p:spPr/>
        <p:txBody>
          <a:bodyPr/>
          <a:lstStyle/>
          <a:p>
            <a:r>
              <a:rPr lang="en-US" dirty="0"/>
              <a:t>Define Famine:</a:t>
            </a:r>
          </a:p>
          <a:p>
            <a:r>
              <a:rPr lang="en-US" dirty="0"/>
              <a:t>”Extreme scarcity of food”</a:t>
            </a:r>
          </a:p>
          <a:p>
            <a:endParaRPr lang="en-US" dirty="0"/>
          </a:p>
          <a:p>
            <a:r>
              <a:rPr lang="en-US" dirty="0"/>
              <a:t>Read the following article </a:t>
            </a:r>
          </a:p>
          <a:p>
            <a:r>
              <a:rPr lang="en-US" dirty="0">
                <a:hlinkClick r:id="rId2"/>
              </a:rPr>
              <a:t>http://www.who.int/news-room/headlines/15-09-2017-world-hunger-again-on-the-rise-driven-by-conflict-and-climate-change-new-un-report-says</a:t>
            </a:r>
            <a:endParaRPr lang="en-US" dirty="0"/>
          </a:p>
          <a:p>
            <a:endParaRPr lang="en-US" dirty="0"/>
          </a:p>
          <a:p>
            <a:endParaRPr lang="en-US" dirty="0"/>
          </a:p>
        </p:txBody>
      </p:sp>
    </p:spTree>
    <p:extLst>
      <p:ext uri="{BB962C8B-B14F-4D97-AF65-F5344CB8AC3E}">
        <p14:creationId xmlns:p14="http://schemas.microsoft.com/office/powerpoint/2010/main" val="11439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0A12-9C6A-49E5-AE28-BDE1A3329E72}"/>
              </a:ext>
            </a:extLst>
          </p:cNvPr>
          <p:cNvSpPr>
            <a:spLocks noGrp="1"/>
          </p:cNvSpPr>
          <p:nvPr>
            <p:ph type="title"/>
          </p:nvPr>
        </p:nvSpPr>
        <p:spPr/>
        <p:txBody>
          <a:bodyPr/>
          <a:lstStyle/>
          <a:p>
            <a:r>
              <a:rPr lang="en-US" dirty="0"/>
              <a:t>What causes famine?</a:t>
            </a:r>
            <a:endParaRPr lang="en-AU" dirty="0"/>
          </a:p>
        </p:txBody>
      </p:sp>
      <p:sp>
        <p:nvSpPr>
          <p:cNvPr id="3" name="Content Placeholder 2">
            <a:extLst>
              <a:ext uri="{FF2B5EF4-FFF2-40B4-BE49-F238E27FC236}">
                <a16:creationId xmlns:a16="http://schemas.microsoft.com/office/drawing/2014/main" id="{29CE1838-B895-4EED-BD5B-13CE0AA7792C}"/>
              </a:ext>
            </a:extLst>
          </p:cNvPr>
          <p:cNvSpPr>
            <a:spLocks noGrp="1"/>
          </p:cNvSpPr>
          <p:nvPr>
            <p:ph idx="1"/>
          </p:nvPr>
        </p:nvSpPr>
        <p:spPr/>
        <p:txBody>
          <a:bodyPr/>
          <a:lstStyle/>
          <a:p>
            <a:pPr>
              <a:buFont typeface="Wingdings" panose="05000000000000000000" pitchFamily="2" charset="2"/>
              <a:buChar char="v"/>
            </a:pPr>
            <a:r>
              <a:rPr lang="en-US" dirty="0"/>
              <a:t>Historically, it was the lack of food actually produced/grown/harvested.</a:t>
            </a:r>
          </a:p>
          <a:p>
            <a:pPr>
              <a:buFont typeface="Wingdings" panose="05000000000000000000" pitchFamily="2" charset="2"/>
              <a:buChar char="v"/>
            </a:pPr>
            <a:r>
              <a:rPr lang="en-US" dirty="0"/>
              <a:t>More recently, the amount of food availability per person around the world has increased so famine tends to be caused by other factors.</a:t>
            </a:r>
          </a:p>
          <a:p>
            <a:pPr>
              <a:buFont typeface="Arial" panose="020B0604020202020204" pitchFamily="34" charset="0"/>
              <a:buChar char="•"/>
            </a:pPr>
            <a:r>
              <a:rPr lang="en-US" dirty="0"/>
              <a:t> Lack of infrastructure for people to buy and sell food (</a:t>
            </a:r>
            <a:r>
              <a:rPr lang="en-US" dirty="0" err="1"/>
              <a:t>ie</a:t>
            </a:r>
            <a:r>
              <a:rPr lang="en-US" dirty="0"/>
              <a:t> markets)</a:t>
            </a:r>
          </a:p>
          <a:p>
            <a:pPr>
              <a:buFont typeface="Arial" panose="020B0604020202020204" pitchFamily="34" charset="0"/>
              <a:buChar char="•"/>
            </a:pPr>
            <a:r>
              <a:rPr lang="en-US" dirty="0"/>
              <a:t> Lack of transport infrastructure (to take food from harvest to market)</a:t>
            </a:r>
          </a:p>
          <a:p>
            <a:pPr>
              <a:buFont typeface="Arial" panose="020B0604020202020204" pitchFamily="34" charset="0"/>
              <a:buChar char="•"/>
            </a:pPr>
            <a:r>
              <a:rPr lang="en-AU" dirty="0"/>
              <a:t> Climatic conditions</a:t>
            </a:r>
          </a:p>
          <a:p>
            <a:pPr>
              <a:buFont typeface="Arial" panose="020B0604020202020204" pitchFamily="34" charset="0"/>
              <a:buChar char="•"/>
            </a:pPr>
            <a:r>
              <a:rPr lang="en-AU" dirty="0"/>
              <a:t> Disproportionate increases in food costs and wages. (</a:t>
            </a:r>
            <a:r>
              <a:rPr lang="en-AU" dirty="0" err="1"/>
              <a:t>ie</a:t>
            </a:r>
            <a:r>
              <a:rPr lang="en-AU" dirty="0"/>
              <a:t> people getting paid the same but the cost of food increasing significantly)</a:t>
            </a:r>
          </a:p>
          <a:p>
            <a:endParaRPr lang="en-AU" dirty="0"/>
          </a:p>
        </p:txBody>
      </p:sp>
    </p:spTree>
    <p:extLst>
      <p:ext uri="{BB962C8B-B14F-4D97-AF65-F5344CB8AC3E}">
        <p14:creationId xmlns:p14="http://schemas.microsoft.com/office/powerpoint/2010/main" val="991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Drought</a:t>
            </a:r>
          </a:p>
        </p:txBody>
      </p:sp>
      <p:sp>
        <p:nvSpPr>
          <p:cNvPr id="3" name="Content Placeholder 2"/>
          <p:cNvSpPr>
            <a:spLocks noGrp="1"/>
          </p:cNvSpPr>
          <p:nvPr>
            <p:ph idx="1"/>
          </p:nvPr>
        </p:nvSpPr>
        <p:spPr>
          <a:xfrm>
            <a:off x="866965" y="1843087"/>
            <a:ext cx="9720073" cy="4657726"/>
          </a:xfrm>
        </p:spPr>
        <p:txBody>
          <a:bodyPr>
            <a:normAutofit lnSpcReduction="10000"/>
          </a:bodyPr>
          <a:lstStyle/>
          <a:p>
            <a:pPr>
              <a:buFont typeface="Wingdings" charset="2"/>
              <a:buChar char="v"/>
            </a:pPr>
            <a:r>
              <a:rPr lang="en-US" dirty="0"/>
              <a:t>Define Drought:</a:t>
            </a:r>
          </a:p>
          <a:p>
            <a:r>
              <a:rPr lang="en-US" dirty="0"/>
              <a:t>“A prolonged period of abnormally low precipitation, a shortage of water due to dammed or blocked rivers or an overuse of groundwater.”</a:t>
            </a:r>
          </a:p>
          <a:p>
            <a:pPr>
              <a:buFont typeface="Wingdings" charset="2"/>
              <a:buChar char="v"/>
            </a:pPr>
            <a:r>
              <a:rPr lang="en-US" dirty="0"/>
              <a:t>Let’s compare</a:t>
            </a:r>
            <a:r>
              <a:rPr lang="mr-IN" dirty="0"/>
              <a:t>…</a:t>
            </a:r>
            <a:endParaRPr lang="en-AU" dirty="0"/>
          </a:p>
          <a:p>
            <a:r>
              <a:rPr lang="en-AU" dirty="0"/>
              <a:t>How does a drought in Australia affect the individuals who reside there and the countries economy?</a:t>
            </a:r>
          </a:p>
          <a:p>
            <a:r>
              <a:rPr lang="en-AU" dirty="0">
                <a:hlinkClick r:id="rId2"/>
              </a:rPr>
              <a:t>http://theconversation.com/recent-australian-droughts-may-be-the-worst-in-800-years-94292</a:t>
            </a:r>
            <a:endParaRPr lang="en-AU" dirty="0"/>
          </a:p>
          <a:p>
            <a:r>
              <a:rPr lang="en-AU" dirty="0"/>
              <a:t>How does a drought in Somalia affect the individuals who reside there and the countries economy?</a:t>
            </a:r>
          </a:p>
          <a:p>
            <a:r>
              <a:rPr lang="en-AU" dirty="0">
                <a:hlinkClick r:id="rId3"/>
              </a:rPr>
              <a:t>http://www.who.int/en/news-room/detail/11-05-2017-who-calls-for-immediate-action-to-save-lives-in-somalia</a:t>
            </a:r>
            <a:endParaRPr lang="en-AU" dirty="0"/>
          </a:p>
          <a:p>
            <a:endParaRPr lang="en-US" dirty="0"/>
          </a:p>
        </p:txBody>
      </p:sp>
    </p:spTree>
    <p:extLst>
      <p:ext uri="{BB962C8B-B14F-4D97-AF65-F5344CB8AC3E}">
        <p14:creationId xmlns:p14="http://schemas.microsoft.com/office/powerpoint/2010/main" val="116131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advocacy: lobbying </a:t>
            </a:r>
          </a:p>
        </p:txBody>
      </p:sp>
      <p:sp>
        <p:nvSpPr>
          <p:cNvPr id="7" name="Content Placeholder 6"/>
          <p:cNvSpPr>
            <a:spLocks noGrp="1"/>
          </p:cNvSpPr>
          <p:nvPr>
            <p:ph idx="1"/>
          </p:nvPr>
        </p:nvSpPr>
        <p:spPr/>
        <p:txBody>
          <a:bodyPr>
            <a:normAutofit lnSpcReduction="10000"/>
          </a:bodyPr>
          <a:lstStyle/>
          <a:p>
            <a:r>
              <a:rPr lang="en-US" sz="3600" dirty="0"/>
              <a:t>IT’S ALL ABOUT </a:t>
            </a:r>
            <a:r>
              <a:rPr lang="en-US" sz="3600" u="sng" dirty="0"/>
              <a:t>INFLUENCING PUBLIC POLICY.</a:t>
            </a:r>
          </a:p>
          <a:p>
            <a:r>
              <a:rPr lang="en-US" dirty="0"/>
              <a:t>Lobbying is the act of attempting to influence decisions made by government officials, legislators, business or regulatory agencies to create or change legislation. </a:t>
            </a:r>
          </a:p>
          <a:p>
            <a:pPr>
              <a:buFont typeface="Wingdings" charset="2"/>
              <a:buChar char="v"/>
            </a:pPr>
            <a:r>
              <a:rPr lang="en-US" dirty="0"/>
              <a:t>It aims to change policy at the local, national and global level.</a:t>
            </a:r>
          </a:p>
          <a:p>
            <a:pPr>
              <a:buFont typeface="Wingdings" charset="2"/>
              <a:buChar char="v"/>
            </a:pPr>
            <a:r>
              <a:rPr lang="en-US" dirty="0"/>
              <a:t>Lobbying requires the persuasion of government representatives to support your position.</a:t>
            </a:r>
          </a:p>
          <a:p>
            <a:pPr>
              <a:buFont typeface="Wingdings" charset="2"/>
              <a:buChar char="v"/>
            </a:pPr>
            <a:r>
              <a:rPr lang="en-US" dirty="0"/>
              <a:t>Lobbying also requires you to identify other stakeholders whose cooperation and/or influence may assist you.</a:t>
            </a:r>
          </a:p>
          <a:p>
            <a:pPr>
              <a:buFont typeface="Wingdings" charset="2"/>
              <a:buChar char="v"/>
            </a:pPr>
            <a:r>
              <a:rPr lang="en-US" dirty="0"/>
              <a:t>Lobbying involves skills that include contacting officials, effective communication and challenging opposing views/opinions.</a:t>
            </a:r>
          </a:p>
        </p:txBody>
      </p:sp>
    </p:spTree>
    <p:extLst>
      <p:ext uri="{BB962C8B-B14F-4D97-AF65-F5344CB8AC3E}">
        <p14:creationId xmlns:p14="http://schemas.microsoft.com/office/powerpoint/2010/main" val="394930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5DD6-1913-486E-AD72-06530373DA4C}"/>
              </a:ext>
            </a:extLst>
          </p:cNvPr>
          <p:cNvSpPr>
            <a:spLocks noGrp="1"/>
          </p:cNvSpPr>
          <p:nvPr>
            <p:ph type="title"/>
          </p:nvPr>
        </p:nvSpPr>
        <p:spPr/>
        <p:txBody>
          <a:bodyPr/>
          <a:lstStyle/>
          <a:p>
            <a:r>
              <a:rPr lang="en-US" dirty="0"/>
              <a:t>Impact of drought</a:t>
            </a:r>
            <a:endParaRPr lang="en-AU" dirty="0"/>
          </a:p>
        </p:txBody>
      </p:sp>
      <p:sp>
        <p:nvSpPr>
          <p:cNvPr id="3" name="Content Placeholder 2">
            <a:extLst>
              <a:ext uri="{FF2B5EF4-FFF2-40B4-BE49-F238E27FC236}">
                <a16:creationId xmlns:a16="http://schemas.microsoft.com/office/drawing/2014/main" id="{01D89319-A607-416A-B0D0-0D90123265F1}"/>
              </a:ext>
            </a:extLst>
          </p:cNvPr>
          <p:cNvSpPr>
            <a:spLocks noGrp="1"/>
          </p:cNvSpPr>
          <p:nvPr>
            <p:ph idx="1"/>
          </p:nvPr>
        </p:nvSpPr>
        <p:spPr/>
        <p:txBody>
          <a:bodyPr/>
          <a:lstStyle/>
          <a:p>
            <a:r>
              <a:rPr lang="en-US" dirty="0"/>
              <a:t>Impact on crop production (crops require water to grow and survive)</a:t>
            </a:r>
          </a:p>
          <a:p>
            <a:r>
              <a:rPr lang="en-US" dirty="0"/>
              <a:t>Impact on livestock (animals require water to grow and survive)</a:t>
            </a:r>
          </a:p>
          <a:p>
            <a:r>
              <a:rPr lang="en-US" dirty="0"/>
              <a:t>Impact on livelihoods (such as contracted machine operators or farmers)</a:t>
            </a:r>
          </a:p>
          <a:p>
            <a:r>
              <a:rPr lang="en-US" dirty="0"/>
              <a:t>Any other impacts?</a:t>
            </a:r>
          </a:p>
          <a:p>
            <a:r>
              <a:rPr lang="en-US" dirty="0"/>
              <a:t>Let’s look at an Australian Initiative that is working to assist a community suffering from drought.</a:t>
            </a:r>
          </a:p>
          <a:p>
            <a:r>
              <a:rPr lang="en-AU" dirty="0">
                <a:hlinkClick r:id="rId2"/>
              </a:rPr>
              <a:t>https://www.buyabale.com.au/</a:t>
            </a:r>
            <a:endParaRPr lang="en-AU" dirty="0"/>
          </a:p>
        </p:txBody>
      </p:sp>
    </p:spTree>
    <p:extLst>
      <p:ext uri="{BB962C8B-B14F-4D97-AF65-F5344CB8AC3E}">
        <p14:creationId xmlns:p14="http://schemas.microsoft.com/office/powerpoint/2010/main" val="9209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of clean drinking water</a:t>
            </a:r>
          </a:p>
        </p:txBody>
      </p:sp>
      <p:sp>
        <p:nvSpPr>
          <p:cNvPr id="3" name="Content Placeholder 2"/>
          <p:cNvSpPr>
            <a:spLocks noGrp="1"/>
          </p:cNvSpPr>
          <p:nvPr>
            <p:ph idx="1"/>
          </p:nvPr>
        </p:nvSpPr>
        <p:spPr>
          <a:xfrm>
            <a:off x="943244" y="1743308"/>
            <a:ext cx="10305511" cy="4679794"/>
          </a:xfrm>
        </p:spPr>
        <p:txBody>
          <a:bodyPr>
            <a:normAutofit fontScale="92500" lnSpcReduction="10000"/>
          </a:bodyPr>
          <a:lstStyle/>
          <a:p>
            <a:r>
              <a:rPr lang="en-US" dirty="0"/>
              <a:t>“Water that is of high enough quality that it can be consumed/used without risk of short term or long term harm.” </a:t>
            </a:r>
          </a:p>
          <a:p>
            <a:endParaRPr lang="en-US" dirty="0"/>
          </a:p>
          <a:p>
            <a:r>
              <a:rPr lang="en-US" dirty="0"/>
              <a:t>The Guardian (</a:t>
            </a:r>
            <a:r>
              <a:rPr lang="en-US" i="1" dirty="0"/>
              <a:t>Tom </a:t>
            </a:r>
            <a:r>
              <a:rPr lang="en-US" i="1" dirty="0" err="1"/>
              <a:t>Slaymaker</a:t>
            </a:r>
            <a:r>
              <a:rPr lang="en-US" i="1" dirty="0"/>
              <a:t>) and Robert Bain </a:t>
            </a:r>
            <a:r>
              <a:rPr lang="en-US" dirty="0"/>
              <a:t>released an article in 2017 on this issue: Lets examine the 5 infographics they produced in this article:</a:t>
            </a:r>
          </a:p>
          <a:p>
            <a:pPr fontAlgn="base"/>
            <a:r>
              <a:rPr lang="en-US" b="1" dirty="0"/>
              <a:t>“Billions of people have gained access to clean and safe drinking water since 1990, but data show that huge inequalities remain”</a:t>
            </a:r>
          </a:p>
          <a:p>
            <a:pPr fontAlgn="base"/>
            <a:r>
              <a:rPr lang="en-US" dirty="0"/>
              <a:t>How many people have access to clean and safe water? Where do they get it from, and how much do they pay for it? A new report by the </a:t>
            </a:r>
            <a:r>
              <a:rPr lang="en-US" dirty="0">
                <a:hlinkClick r:id="rId2"/>
              </a:rPr>
              <a:t>World Health Organisation/</a:t>
            </a:r>
            <a:r>
              <a:rPr lang="en-US" dirty="0" err="1">
                <a:hlinkClick r:id="rId2"/>
              </a:rPr>
              <a:t>Unicef</a:t>
            </a:r>
            <a:r>
              <a:rPr lang="en-US" dirty="0">
                <a:hlinkClick r:id="rId2"/>
              </a:rPr>
              <a:t> Joint Monitoring </a:t>
            </a:r>
            <a:r>
              <a:rPr lang="en-US" dirty="0" err="1">
                <a:hlinkClick r:id="rId2"/>
              </a:rPr>
              <a:t>Programme</a:t>
            </a:r>
            <a:r>
              <a:rPr lang="en-US" dirty="0">
                <a:hlinkClick r:id="rId2"/>
              </a:rPr>
              <a:t> </a:t>
            </a:r>
            <a:r>
              <a:rPr lang="en-US" dirty="0"/>
              <a:t>delves into data on drinking water from the last 17 years to give a detailed view of the state of access to drinking water today.</a:t>
            </a:r>
          </a:p>
          <a:p>
            <a:pPr fontAlgn="base"/>
            <a:r>
              <a:rPr lang="en-US" dirty="0"/>
              <a:t>It also examines how the current situation matches up to the vision for universal and equitable access to safe and affordable drinking water – set out by the sustainable development goals (SDGs). It considers gaps in the data and what we still need to know to achieve universal access.”</a:t>
            </a:r>
          </a:p>
          <a:p>
            <a:endParaRPr lang="en-US" dirty="0"/>
          </a:p>
        </p:txBody>
      </p:sp>
    </p:spTree>
    <p:extLst>
      <p:ext uri="{BB962C8B-B14F-4D97-AF65-F5344CB8AC3E}">
        <p14:creationId xmlns:p14="http://schemas.microsoft.com/office/powerpoint/2010/main" val="325839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16F7D-76AA-49CC-A730-7E78FE6041EB}"/>
              </a:ext>
            </a:extLst>
          </p:cNvPr>
          <p:cNvSpPr>
            <a:spLocks noGrp="1"/>
          </p:cNvSpPr>
          <p:nvPr>
            <p:ph idx="1"/>
          </p:nvPr>
        </p:nvSpPr>
        <p:spPr>
          <a:xfrm>
            <a:off x="1235963" y="434897"/>
            <a:ext cx="9720073" cy="724830"/>
          </a:xfrm>
        </p:spPr>
        <p:txBody>
          <a:bodyPr>
            <a:normAutofit fontScale="85000" lnSpcReduction="20000"/>
          </a:bodyPr>
          <a:lstStyle/>
          <a:p>
            <a:r>
              <a:rPr lang="en-US" dirty="0"/>
              <a:t>“Huge inequalities persist between and within countries; almost half of people drinking water from unprotected sources live in sub-Saharan Africa, eight in 10 live in rural areas, and there are large gaps between the richest and the poorest.”</a:t>
            </a:r>
            <a:endParaRPr lang="en-AU" dirty="0"/>
          </a:p>
        </p:txBody>
      </p:sp>
      <p:pic>
        <p:nvPicPr>
          <p:cNvPr id="4" name="Picture 3">
            <a:extLst>
              <a:ext uri="{FF2B5EF4-FFF2-40B4-BE49-F238E27FC236}">
                <a16:creationId xmlns:a16="http://schemas.microsoft.com/office/drawing/2014/main" id="{A2D096F7-5EFF-4FA0-8EDD-4D04E8EA6BB8}"/>
              </a:ext>
            </a:extLst>
          </p:cNvPr>
          <p:cNvPicPr>
            <a:picLocks noChangeAspect="1"/>
          </p:cNvPicPr>
          <p:nvPr/>
        </p:nvPicPr>
        <p:blipFill>
          <a:blip r:embed="rId2"/>
          <a:stretch>
            <a:fillRect/>
          </a:stretch>
        </p:blipFill>
        <p:spPr>
          <a:xfrm>
            <a:off x="2070747" y="1310448"/>
            <a:ext cx="7931558" cy="5054860"/>
          </a:xfrm>
          <a:prstGeom prst="rect">
            <a:avLst/>
          </a:prstGeom>
        </p:spPr>
      </p:pic>
    </p:spTree>
    <p:extLst>
      <p:ext uri="{BB962C8B-B14F-4D97-AF65-F5344CB8AC3E}">
        <p14:creationId xmlns:p14="http://schemas.microsoft.com/office/powerpoint/2010/main" val="1611829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16F7D-76AA-49CC-A730-7E78FE6041EB}"/>
              </a:ext>
            </a:extLst>
          </p:cNvPr>
          <p:cNvSpPr>
            <a:spLocks noGrp="1"/>
          </p:cNvSpPr>
          <p:nvPr>
            <p:ph idx="1"/>
          </p:nvPr>
        </p:nvSpPr>
        <p:spPr>
          <a:xfrm>
            <a:off x="7679473" y="434896"/>
            <a:ext cx="3276563" cy="5378606"/>
          </a:xfrm>
        </p:spPr>
        <p:txBody>
          <a:bodyPr>
            <a:normAutofit/>
          </a:bodyPr>
          <a:lstStyle/>
          <a:p>
            <a:r>
              <a:rPr lang="en-US" dirty="0"/>
              <a:t>“In most countries, the majority of people spend less than 30 minutes collecting water, or have a piped supply within their home. But in some regions, especially sub-Saharan Africa, many people spend more than 30 minutes – and some more than an hour – on each trip to collect water. This burden still falls mainly on women and girls – they are responsible for this task in eight in 10 households that don’t have a piped supply.”</a:t>
            </a:r>
            <a:endParaRPr lang="en-AU" dirty="0"/>
          </a:p>
        </p:txBody>
      </p:sp>
      <p:pic>
        <p:nvPicPr>
          <p:cNvPr id="2" name="Picture 1">
            <a:extLst>
              <a:ext uri="{FF2B5EF4-FFF2-40B4-BE49-F238E27FC236}">
                <a16:creationId xmlns:a16="http://schemas.microsoft.com/office/drawing/2014/main" id="{14BE2B08-A6B5-4527-91BC-DF470AF0AD02}"/>
              </a:ext>
            </a:extLst>
          </p:cNvPr>
          <p:cNvPicPr>
            <a:picLocks noChangeAspect="1"/>
          </p:cNvPicPr>
          <p:nvPr/>
        </p:nvPicPr>
        <p:blipFill>
          <a:blip r:embed="rId2"/>
          <a:stretch>
            <a:fillRect/>
          </a:stretch>
        </p:blipFill>
        <p:spPr>
          <a:xfrm>
            <a:off x="1235963" y="434896"/>
            <a:ext cx="5834718" cy="6084849"/>
          </a:xfrm>
          <a:prstGeom prst="rect">
            <a:avLst/>
          </a:prstGeom>
        </p:spPr>
      </p:pic>
    </p:spTree>
    <p:extLst>
      <p:ext uri="{BB962C8B-B14F-4D97-AF65-F5344CB8AC3E}">
        <p14:creationId xmlns:p14="http://schemas.microsoft.com/office/powerpoint/2010/main" val="1445360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16F7D-76AA-49CC-A730-7E78FE6041EB}"/>
              </a:ext>
            </a:extLst>
          </p:cNvPr>
          <p:cNvSpPr>
            <a:spLocks noGrp="1"/>
          </p:cNvSpPr>
          <p:nvPr>
            <p:ph idx="1"/>
          </p:nvPr>
        </p:nvSpPr>
        <p:spPr>
          <a:xfrm>
            <a:off x="1338147" y="434896"/>
            <a:ext cx="9617890" cy="1297260"/>
          </a:xfrm>
        </p:spPr>
        <p:txBody>
          <a:bodyPr>
            <a:normAutofit lnSpcReduction="10000"/>
          </a:bodyPr>
          <a:lstStyle/>
          <a:p>
            <a:r>
              <a:rPr lang="en-US" dirty="0"/>
              <a:t>“In South Africa in 2014, a fifth of households with municipal piped water had interruptions that lasted for more than two days. This was three times higher in some regions of the country. Few countries have water available continuously, but in many parts of the world a less than 24-hour supply is still considered sufficient”</a:t>
            </a:r>
            <a:endParaRPr lang="en-AU" dirty="0"/>
          </a:p>
        </p:txBody>
      </p:sp>
      <p:pic>
        <p:nvPicPr>
          <p:cNvPr id="4" name="Picture 3">
            <a:extLst>
              <a:ext uri="{FF2B5EF4-FFF2-40B4-BE49-F238E27FC236}">
                <a16:creationId xmlns:a16="http://schemas.microsoft.com/office/drawing/2014/main" id="{F717CCD9-51A0-459D-8AE8-50F7A53E00E7}"/>
              </a:ext>
            </a:extLst>
          </p:cNvPr>
          <p:cNvPicPr>
            <a:picLocks noChangeAspect="1"/>
          </p:cNvPicPr>
          <p:nvPr/>
        </p:nvPicPr>
        <p:blipFill>
          <a:blip r:embed="rId2"/>
          <a:stretch>
            <a:fillRect/>
          </a:stretch>
        </p:blipFill>
        <p:spPr>
          <a:xfrm>
            <a:off x="2212242" y="1962615"/>
            <a:ext cx="7873608" cy="4634296"/>
          </a:xfrm>
          <a:prstGeom prst="rect">
            <a:avLst/>
          </a:prstGeom>
        </p:spPr>
      </p:pic>
    </p:spTree>
    <p:extLst>
      <p:ext uri="{BB962C8B-B14F-4D97-AF65-F5344CB8AC3E}">
        <p14:creationId xmlns:p14="http://schemas.microsoft.com/office/powerpoint/2010/main" val="1651285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16F7D-76AA-49CC-A730-7E78FE6041EB}"/>
              </a:ext>
            </a:extLst>
          </p:cNvPr>
          <p:cNvSpPr>
            <a:spLocks noGrp="1"/>
          </p:cNvSpPr>
          <p:nvPr>
            <p:ph idx="1"/>
          </p:nvPr>
        </p:nvSpPr>
        <p:spPr>
          <a:xfrm>
            <a:off x="8243800" y="434895"/>
            <a:ext cx="3427809" cy="5490119"/>
          </a:xfrm>
        </p:spPr>
        <p:txBody>
          <a:bodyPr>
            <a:normAutofit lnSpcReduction="10000"/>
          </a:bodyPr>
          <a:lstStyle/>
          <a:p>
            <a:r>
              <a:rPr lang="en-US" dirty="0"/>
              <a:t>“To be considered “safe”, a source of drinking water must be free from pathogens and high levels of harmful substances. Globally, the main health concern is </a:t>
            </a:r>
            <a:r>
              <a:rPr lang="en-US" dirty="0" err="1"/>
              <a:t>faecal</a:t>
            </a:r>
            <a:r>
              <a:rPr lang="en-US" dirty="0"/>
              <a:t> contamination, which is identified by the presence of bacteria such as E.coli. In many places, a water point is designed to protect against contamination, but the water from it might still have traces of E.coli – the groundwater may be contaminated by faulty latrines, or the containers people use to carry and store water may contain traces of the bacteria.”</a:t>
            </a:r>
            <a:endParaRPr lang="en-AU" dirty="0"/>
          </a:p>
        </p:txBody>
      </p:sp>
      <p:pic>
        <p:nvPicPr>
          <p:cNvPr id="2" name="Picture 1">
            <a:extLst>
              <a:ext uri="{FF2B5EF4-FFF2-40B4-BE49-F238E27FC236}">
                <a16:creationId xmlns:a16="http://schemas.microsoft.com/office/drawing/2014/main" id="{3D19157B-28BA-49E8-AE1C-0E4151CADC1B}"/>
              </a:ext>
            </a:extLst>
          </p:cNvPr>
          <p:cNvPicPr>
            <a:picLocks noChangeAspect="1"/>
          </p:cNvPicPr>
          <p:nvPr/>
        </p:nvPicPr>
        <p:blipFill>
          <a:blip r:embed="rId2"/>
          <a:stretch>
            <a:fillRect/>
          </a:stretch>
        </p:blipFill>
        <p:spPr>
          <a:xfrm>
            <a:off x="1235963" y="352857"/>
            <a:ext cx="7007838" cy="5780313"/>
          </a:xfrm>
          <a:prstGeom prst="rect">
            <a:avLst/>
          </a:prstGeom>
        </p:spPr>
      </p:pic>
    </p:spTree>
    <p:extLst>
      <p:ext uri="{BB962C8B-B14F-4D97-AF65-F5344CB8AC3E}">
        <p14:creationId xmlns:p14="http://schemas.microsoft.com/office/powerpoint/2010/main" val="2353519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16F7D-76AA-49CC-A730-7E78FE6041EB}"/>
              </a:ext>
            </a:extLst>
          </p:cNvPr>
          <p:cNvSpPr>
            <a:spLocks noGrp="1"/>
          </p:cNvSpPr>
          <p:nvPr>
            <p:ph idx="1"/>
          </p:nvPr>
        </p:nvSpPr>
        <p:spPr>
          <a:xfrm>
            <a:off x="1300976" y="434896"/>
            <a:ext cx="10370633" cy="1252656"/>
          </a:xfrm>
        </p:spPr>
        <p:txBody>
          <a:bodyPr>
            <a:normAutofit fontScale="92500" lnSpcReduction="20000"/>
          </a:bodyPr>
          <a:lstStyle/>
          <a:p>
            <a:r>
              <a:rPr lang="en-US" dirty="0"/>
              <a:t>“Thanks to income and spending surveys, we know what people pay for water and sanitation varies from country to country. Data do not always capture the full costs of such services, such as the price to drill a borehole or get a household connection in the first place. We don’t know if paying for water and sanitation will prevent people from getting access to them in the first place, or whether people think the amount they pay already is affordable.”</a:t>
            </a:r>
            <a:endParaRPr lang="en-AU" dirty="0"/>
          </a:p>
        </p:txBody>
      </p:sp>
      <p:pic>
        <p:nvPicPr>
          <p:cNvPr id="4" name="Picture 3">
            <a:extLst>
              <a:ext uri="{FF2B5EF4-FFF2-40B4-BE49-F238E27FC236}">
                <a16:creationId xmlns:a16="http://schemas.microsoft.com/office/drawing/2014/main" id="{2AAA2F77-73E3-49CE-A07F-B3C6B0565111}"/>
              </a:ext>
            </a:extLst>
          </p:cNvPr>
          <p:cNvPicPr>
            <a:picLocks noChangeAspect="1"/>
          </p:cNvPicPr>
          <p:nvPr/>
        </p:nvPicPr>
        <p:blipFill>
          <a:blip r:embed="rId2"/>
          <a:stretch>
            <a:fillRect/>
          </a:stretch>
        </p:blipFill>
        <p:spPr>
          <a:xfrm>
            <a:off x="2782404" y="1754444"/>
            <a:ext cx="7175300" cy="4802366"/>
          </a:xfrm>
          <a:prstGeom prst="rect">
            <a:avLst/>
          </a:prstGeom>
        </p:spPr>
      </p:pic>
    </p:spTree>
    <p:extLst>
      <p:ext uri="{BB962C8B-B14F-4D97-AF65-F5344CB8AC3E}">
        <p14:creationId xmlns:p14="http://schemas.microsoft.com/office/powerpoint/2010/main" val="3970755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8B2B-F9ED-43F0-A5F3-8F8F3B5440A5}"/>
              </a:ext>
            </a:extLst>
          </p:cNvPr>
          <p:cNvSpPr>
            <a:spLocks noGrp="1"/>
          </p:cNvSpPr>
          <p:nvPr>
            <p:ph type="title"/>
          </p:nvPr>
        </p:nvSpPr>
        <p:spPr/>
        <p:txBody>
          <a:bodyPr/>
          <a:lstStyle/>
          <a:p>
            <a:r>
              <a:rPr lang="en-US" dirty="0"/>
              <a:t>Challenges to addressing this barrier:</a:t>
            </a:r>
            <a:endParaRPr lang="en-AU" dirty="0"/>
          </a:p>
        </p:txBody>
      </p:sp>
      <p:sp>
        <p:nvSpPr>
          <p:cNvPr id="3" name="Content Placeholder 2">
            <a:extLst>
              <a:ext uri="{FF2B5EF4-FFF2-40B4-BE49-F238E27FC236}">
                <a16:creationId xmlns:a16="http://schemas.microsoft.com/office/drawing/2014/main" id="{C1C1F58F-463E-454B-88FC-ECDBB4AFE11E}"/>
              </a:ext>
            </a:extLst>
          </p:cNvPr>
          <p:cNvSpPr>
            <a:spLocks noGrp="1"/>
          </p:cNvSpPr>
          <p:nvPr>
            <p:ph idx="1"/>
          </p:nvPr>
        </p:nvSpPr>
        <p:spPr>
          <a:xfrm>
            <a:off x="1024128" y="1757082"/>
            <a:ext cx="10405872" cy="4515702"/>
          </a:xfrm>
        </p:spPr>
        <p:txBody>
          <a:bodyPr>
            <a:normAutofit fontScale="92500" lnSpcReduction="10000"/>
          </a:bodyPr>
          <a:lstStyle/>
          <a:p>
            <a:r>
              <a:rPr lang="en-US" dirty="0"/>
              <a:t>“In 2013, the UN Deputy Secretary General issued a call to action on sanitation that included the elimination of open defecation by 2025. Achieving universal access to a basic drinking water source appears within reach, but universal access to basic sanitation will require additional efforts.</a:t>
            </a:r>
          </a:p>
          <a:p>
            <a:r>
              <a:rPr lang="en-US" dirty="0"/>
              <a:t>The situation of the urban poor poses a growing challenge as they live increasingly in mega cities where sewerage is precarious or non-existent and space for toilets and removal of waste is at a premium. Inequalities in access are compounded when sewage removed from wealthier households is discharged into storm drains, waterways or landfills, polluting poor residential areas.</a:t>
            </a:r>
          </a:p>
          <a:p>
            <a:r>
              <a:rPr lang="en-US" dirty="0"/>
              <a:t>Limited data available on this topic suggests that a large proportion of wastewater in developing countries is discharged partially treated or untreated directly into rivers, lakes or the ocean.</a:t>
            </a:r>
          </a:p>
          <a:p>
            <a:r>
              <a:rPr lang="en-US" dirty="0"/>
              <a:t>Wastewater is increasingly seen as a resource providing reliable water and nutrients for food production to feed growing urban populations. Yet this requires: management practices that ensure wastewater is sufficiently treated and safely reused; institutional oversight and regulation; and public education campaigns to inform people about wastewater use.”              </a:t>
            </a:r>
          </a:p>
          <a:p>
            <a:r>
              <a:rPr lang="en-US" dirty="0"/>
              <a:t>WHO, 2019</a:t>
            </a:r>
          </a:p>
          <a:p>
            <a:endParaRPr lang="en-AU" dirty="0"/>
          </a:p>
        </p:txBody>
      </p:sp>
    </p:spTree>
    <p:extLst>
      <p:ext uri="{BB962C8B-B14F-4D97-AF65-F5344CB8AC3E}">
        <p14:creationId xmlns:p14="http://schemas.microsoft.com/office/powerpoint/2010/main" val="1634557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these 5 barriers interrelate?</a:t>
            </a:r>
          </a:p>
        </p:txBody>
      </p:sp>
      <p:sp>
        <p:nvSpPr>
          <p:cNvPr id="3" name="Content Placeholder 2"/>
          <p:cNvSpPr>
            <a:spLocks noGrp="1"/>
          </p:cNvSpPr>
          <p:nvPr>
            <p:ph idx="1"/>
          </p:nvPr>
        </p:nvSpPr>
        <p:spPr/>
        <p:txBody>
          <a:bodyPr/>
          <a:lstStyle/>
          <a:p>
            <a:pPr>
              <a:buFont typeface="Wingdings" charset="2"/>
              <a:buChar char="v"/>
            </a:pPr>
            <a:r>
              <a:rPr lang="en-US" dirty="0"/>
              <a:t>TASK: Create as many links between the 5 barriers as you can</a:t>
            </a:r>
          </a:p>
          <a:p>
            <a:pPr>
              <a:buFont typeface="Wingdings" charset="2"/>
              <a:buChar char="v"/>
            </a:pPr>
            <a:r>
              <a:rPr lang="en-US" dirty="0"/>
              <a:t>Famine causes poverty and malnutrition</a:t>
            </a:r>
          </a:p>
          <a:p>
            <a:pPr>
              <a:buFont typeface="Wingdings" charset="2"/>
              <a:buChar char="v"/>
            </a:pPr>
            <a:r>
              <a:rPr lang="en-US" dirty="0"/>
              <a:t>Drought leads to crop failure and ceased food production, which leads to famine.</a:t>
            </a:r>
          </a:p>
          <a:p>
            <a:pPr>
              <a:buFont typeface="Wingdings" charset="2"/>
              <a:buChar char="v"/>
            </a:pPr>
            <a:r>
              <a:rPr lang="en-US" dirty="0"/>
              <a:t>Lack of clean water leads to disease outbreaks like Cholera, Tuberculosis and </a:t>
            </a:r>
            <a:r>
              <a:rPr lang="en-US" dirty="0" err="1"/>
              <a:t>Diarrhoea</a:t>
            </a:r>
            <a:r>
              <a:rPr lang="en-US" dirty="0"/>
              <a:t>.</a:t>
            </a:r>
          </a:p>
          <a:p>
            <a:pPr>
              <a:buFont typeface="Wingdings" charset="2"/>
              <a:buChar char="v"/>
            </a:pPr>
            <a:r>
              <a:rPr lang="en-US" dirty="0"/>
              <a:t>Disease outbreaks can cause schools to shut down and contributes to the poverty cycle as individuals have a more limited education. </a:t>
            </a:r>
          </a:p>
          <a:p>
            <a:pPr>
              <a:buFont typeface="Wingdings" charset="2"/>
              <a:buChar char="v"/>
            </a:pPr>
            <a:r>
              <a:rPr lang="en-US" dirty="0"/>
              <a:t>Poverty can cause malnutrition</a:t>
            </a:r>
          </a:p>
        </p:txBody>
      </p:sp>
    </p:spTree>
    <p:extLst>
      <p:ext uri="{BB962C8B-B14F-4D97-AF65-F5344CB8AC3E}">
        <p14:creationId xmlns:p14="http://schemas.microsoft.com/office/powerpoint/2010/main" val="16838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these barriers make it hard to address the social determinants?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 Stress-lack of food/inability to work creates stress. </a:t>
            </a:r>
          </a:p>
          <a:p>
            <a:pPr>
              <a:buFont typeface="Wingdings" panose="05000000000000000000" pitchFamily="2" charset="2"/>
              <a:buChar char="v"/>
            </a:pPr>
            <a:r>
              <a:rPr lang="en-US" dirty="0"/>
              <a:t> Work-diseases spread through workplaces quickly. </a:t>
            </a:r>
          </a:p>
          <a:p>
            <a:pPr>
              <a:buFont typeface="Wingdings" panose="05000000000000000000" pitchFamily="2" charset="2"/>
              <a:buChar char="v"/>
            </a:pPr>
            <a:r>
              <a:rPr lang="en-US" dirty="0"/>
              <a:t> Unemployment-individuals who are diseased are unable to work</a:t>
            </a:r>
          </a:p>
          <a:p>
            <a:pPr>
              <a:buFont typeface="Wingdings" panose="05000000000000000000" pitchFamily="2" charset="2"/>
              <a:buChar char="v"/>
            </a:pPr>
            <a:r>
              <a:rPr lang="en-US" dirty="0"/>
              <a:t> Early Life-young children exposed to unclean water and famine suffer malnutrition and a range of developmental issues.</a:t>
            </a:r>
          </a:p>
          <a:p>
            <a:pPr>
              <a:buFont typeface="Wingdings" panose="05000000000000000000" pitchFamily="2" charset="2"/>
              <a:buChar char="v"/>
            </a:pPr>
            <a:r>
              <a:rPr lang="en-US" dirty="0"/>
              <a:t> Food-droughts often lead to famine and malnutrition issues. </a:t>
            </a:r>
          </a:p>
          <a:p>
            <a:pPr>
              <a:buFont typeface="Wingdings" panose="05000000000000000000" pitchFamily="2" charset="2"/>
              <a:buChar char="v"/>
            </a:pPr>
            <a:r>
              <a:rPr lang="en-US" dirty="0"/>
              <a:t>Transport-individuals in a state of poverty have limited means of transport.</a:t>
            </a:r>
          </a:p>
          <a:p>
            <a:pPr>
              <a:buFont typeface="Wingdings" panose="05000000000000000000" pitchFamily="2" charset="2"/>
              <a:buChar char="v"/>
            </a:pPr>
            <a:r>
              <a:rPr lang="en-US" dirty="0"/>
              <a:t>Social gradient-famine, drought and poverty are often associated with individuals who are lower on the social gradient. </a:t>
            </a:r>
          </a:p>
          <a:p>
            <a:pPr>
              <a:buFont typeface="Wingdings" panose="05000000000000000000" pitchFamily="2" charset="2"/>
              <a:buChar char="v"/>
            </a:pPr>
            <a:r>
              <a:rPr lang="en-US" dirty="0"/>
              <a:t>Social exclusion-individuals who suffer diseases are often outcast from society. </a:t>
            </a:r>
          </a:p>
          <a:p>
            <a:endParaRPr lang="en-US" dirty="0"/>
          </a:p>
        </p:txBody>
      </p:sp>
    </p:spTree>
    <p:extLst>
      <p:ext uri="{BB962C8B-B14F-4D97-AF65-F5344CB8AC3E}">
        <p14:creationId xmlns:p14="http://schemas.microsoft.com/office/powerpoint/2010/main" val="34256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17640" cy="1499616"/>
          </a:xfrm>
        </p:spPr>
        <p:txBody>
          <a:bodyPr/>
          <a:lstStyle/>
          <a:p>
            <a:r>
              <a:rPr lang="en-US" dirty="0"/>
              <a:t>Strategies for advocacy: raising awareness </a:t>
            </a:r>
          </a:p>
        </p:txBody>
      </p:sp>
      <p:sp>
        <p:nvSpPr>
          <p:cNvPr id="3" name="Content Placeholder 2"/>
          <p:cNvSpPr>
            <a:spLocks noGrp="1"/>
          </p:cNvSpPr>
          <p:nvPr>
            <p:ph idx="1"/>
          </p:nvPr>
        </p:nvSpPr>
        <p:spPr/>
        <p:txBody>
          <a:bodyPr/>
          <a:lstStyle/>
          <a:p>
            <a:r>
              <a:rPr lang="en-US" dirty="0"/>
              <a:t>“Raising awareness” involves increasing people’s knowledge or perception of a situation. </a:t>
            </a:r>
          </a:p>
          <a:p>
            <a:r>
              <a:rPr lang="en-US" dirty="0"/>
              <a:t>Usually this is done by:</a:t>
            </a:r>
          </a:p>
          <a:p>
            <a:r>
              <a:rPr lang="en-US" dirty="0"/>
              <a:t>Education programs to increase health literacy or modify A,B,Vs.</a:t>
            </a:r>
          </a:p>
          <a:p>
            <a:r>
              <a:rPr lang="en-US" dirty="0"/>
              <a:t>Disseminating information to the public so they can increase discussions on the topic.</a:t>
            </a:r>
          </a:p>
          <a:p>
            <a:r>
              <a:rPr lang="en-US" dirty="0"/>
              <a:t>Use of contemporary technology (social media, advertising, use of the internet-think: </a:t>
            </a:r>
            <a:r>
              <a:rPr lang="en-US" sz="6000" b="1" dirty="0">
                <a:latin typeface="Al Bayan Plain" charset="-78"/>
                <a:ea typeface="Al Bayan Plain" charset="-78"/>
                <a:cs typeface="Al Bayan Plain" charset="-78"/>
              </a:rPr>
              <a:t>#</a:t>
            </a:r>
            <a:r>
              <a:rPr lang="en-US" dirty="0" err="1"/>
              <a:t>hashtagging</a:t>
            </a:r>
            <a:r>
              <a:rPr lang="en-US" dirty="0"/>
              <a:t>        and                          retweeting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00" y="4610100"/>
            <a:ext cx="1244600" cy="1244600"/>
          </a:xfrm>
          <a:prstGeom prst="rect">
            <a:avLst/>
          </a:prstGeom>
        </p:spPr>
      </p:pic>
    </p:spTree>
    <p:extLst>
      <p:ext uri="{BB962C8B-B14F-4D97-AF65-F5344CB8AC3E}">
        <p14:creationId xmlns:p14="http://schemas.microsoft.com/office/powerpoint/2010/main" val="25157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sz="1400" dirty="0">
                <a:hlinkClick r:id="rId2"/>
              </a:rPr>
              <a:t>https://www.theguardian.com/global-development-professionals-network/2017/mar/17/access-to-drinking-water-world-six-infographics</a:t>
            </a:r>
            <a:endParaRPr lang="en-US" sz="1400" dirty="0"/>
          </a:p>
          <a:p>
            <a:r>
              <a:rPr lang="en-AU" sz="1400" dirty="0">
                <a:hlinkClick r:id="rId3"/>
              </a:rPr>
              <a:t>http://theconversation.com/recent-australian-droughts-may-be-the-worst-in-800-years-94292</a:t>
            </a:r>
            <a:endParaRPr lang="en-AU" sz="1400" dirty="0"/>
          </a:p>
          <a:p>
            <a:r>
              <a:rPr lang="en-AU" sz="1400" dirty="0">
                <a:hlinkClick r:id="rId4"/>
              </a:rPr>
              <a:t>http://www.who.int/en/news-room/detail/11-05-2017-who-calls-for-immediate-action-to-save-lives-in-somalia</a:t>
            </a:r>
            <a:endParaRPr lang="en-AU" sz="1400" dirty="0"/>
          </a:p>
          <a:p>
            <a:r>
              <a:rPr lang="en-US" sz="1400" dirty="0">
                <a:hlinkClick r:id="rId5"/>
              </a:rPr>
              <a:t>http://www.who.int/news-room/headlines/15-09-2017-world-hunger-again-on-the-rise-driven-by-conflict-and-climate-change-new-un-report-says</a:t>
            </a:r>
            <a:endParaRPr lang="en-US" sz="1400" dirty="0"/>
          </a:p>
          <a:p>
            <a:r>
              <a:rPr lang="en-US" sz="1400" dirty="0">
                <a:hlinkClick r:id="rId6"/>
              </a:rPr>
              <a:t>http://www.who.int/csr/don/archive/year/2017/en/</a:t>
            </a:r>
            <a:endParaRPr lang="en-US" sz="1400" dirty="0"/>
          </a:p>
          <a:p>
            <a:pPr marL="0" indent="0">
              <a:buNone/>
            </a:pPr>
            <a:r>
              <a:rPr lang="en-US" dirty="0"/>
              <a:t>Lockhart, E. (2015) Health Studies Year 12 ATAR. </a:t>
            </a:r>
          </a:p>
          <a:p>
            <a:endParaRPr lang="en-AU" dirty="0"/>
          </a:p>
          <a:p>
            <a:endParaRPr lang="en-US" dirty="0"/>
          </a:p>
        </p:txBody>
      </p:sp>
    </p:spTree>
    <p:extLst>
      <p:ext uri="{BB962C8B-B14F-4D97-AF65-F5344CB8AC3E}">
        <p14:creationId xmlns:p14="http://schemas.microsoft.com/office/powerpoint/2010/main" val="864785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United nations sustainable development goals</a:t>
            </a:r>
          </a:p>
        </p:txBody>
      </p:sp>
      <p:sp>
        <p:nvSpPr>
          <p:cNvPr id="3" name="Subtitle 2"/>
          <p:cNvSpPr>
            <a:spLocks noGrp="1"/>
          </p:cNvSpPr>
          <p:nvPr>
            <p:ph type="subTitle" idx="1"/>
          </p:nvPr>
        </p:nvSpPr>
        <p:spPr/>
        <p:txBody>
          <a:bodyPr>
            <a:normAutofit/>
          </a:bodyPr>
          <a:lstStyle/>
          <a:p>
            <a:r>
              <a:rPr lang="en-US" sz="2200" dirty="0"/>
              <a:t>Term 3 </a:t>
            </a:r>
          </a:p>
          <a:p>
            <a:r>
              <a:rPr lang="en-US" sz="2200" dirty="0"/>
              <a:t>Week 1</a:t>
            </a:r>
          </a:p>
        </p:txBody>
      </p:sp>
    </p:spTree>
    <p:extLst>
      <p:ext uri="{BB962C8B-B14F-4D97-AF65-F5344CB8AC3E}">
        <p14:creationId xmlns:p14="http://schemas.microsoft.com/office/powerpoint/2010/main" val="433391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Syllabus content</a:t>
            </a:r>
          </a:p>
        </p:txBody>
      </p:sp>
      <p:sp>
        <p:nvSpPr>
          <p:cNvPr id="3" name="Content Placeholder 2"/>
          <p:cNvSpPr>
            <a:spLocks noGrp="1"/>
          </p:cNvSpPr>
          <p:nvPr>
            <p:ph idx="1"/>
          </p:nvPr>
        </p:nvSpPr>
        <p:spPr>
          <a:xfrm>
            <a:off x="5109882" y="804333"/>
            <a:ext cx="6147169" cy="5249334"/>
          </a:xfrm>
        </p:spPr>
        <p:txBody>
          <a:bodyPr anchor="ctr">
            <a:normAutofit/>
          </a:bodyPr>
          <a:lstStyle/>
          <a:p>
            <a:pPr lvl="0">
              <a:buFont typeface="Wingdings" charset="2"/>
              <a:buChar char="v"/>
            </a:pPr>
            <a:r>
              <a:rPr lang="en-AU" dirty="0"/>
              <a:t>Purpose of, and progress towards, the following five United Nations Sustainable Development Goals:</a:t>
            </a:r>
            <a:endParaRPr lang="en-GB" dirty="0"/>
          </a:p>
          <a:p>
            <a:pPr lvl="0">
              <a:buFont typeface="Arial" charset="0"/>
              <a:buChar char="•"/>
            </a:pPr>
            <a:r>
              <a:rPr lang="en-AU" dirty="0"/>
              <a:t> End hunger, achieve food security and improved nutrition and promote sustainable agriculture.  (Goal 2)</a:t>
            </a:r>
            <a:endParaRPr lang="en-GB" dirty="0"/>
          </a:p>
          <a:p>
            <a:pPr lvl="0">
              <a:buFont typeface="Arial" charset="0"/>
              <a:buChar char="•"/>
            </a:pPr>
            <a:r>
              <a:rPr lang="en-AU" dirty="0"/>
              <a:t> Ensure healthy lives and promote well-being for all at all ages. (Goal 3)</a:t>
            </a:r>
            <a:endParaRPr lang="en-GB" dirty="0"/>
          </a:p>
          <a:p>
            <a:pPr lvl="0">
              <a:buFont typeface="Arial" charset="0"/>
              <a:buChar char="•"/>
            </a:pPr>
            <a:r>
              <a:rPr lang="en-AU" dirty="0"/>
              <a:t> Ensure inclusive and equitable quality education and promote lifelong learning opportunities for all.  (Goal 4)</a:t>
            </a:r>
            <a:endParaRPr lang="en-GB" dirty="0"/>
          </a:p>
          <a:p>
            <a:pPr lvl="0">
              <a:buFont typeface="Arial" charset="0"/>
              <a:buChar char="•"/>
            </a:pPr>
            <a:r>
              <a:rPr lang="en-AU" dirty="0"/>
              <a:t> Achieve gender equality and empower all women and girls.  (Goal 5)</a:t>
            </a:r>
            <a:endParaRPr lang="en-GB" dirty="0"/>
          </a:p>
          <a:p>
            <a:pPr lvl="0">
              <a:buFont typeface="Arial" charset="0"/>
              <a:buChar char="•"/>
            </a:pPr>
            <a:r>
              <a:rPr lang="en-AU" dirty="0"/>
              <a:t> Ensure availability and sustainable management of water and sanitation for all.  (Goal 6)</a:t>
            </a:r>
            <a:endParaRPr lang="en-GB" dirty="0"/>
          </a:p>
        </p:txBody>
      </p:sp>
    </p:spTree>
    <p:extLst>
      <p:ext uri="{BB962C8B-B14F-4D97-AF65-F5344CB8AC3E}">
        <p14:creationId xmlns:p14="http://schemas.microsoft.com/office/powerpoint/2010/main" val="2337932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sustainable development goals? (SDG’s)</a:t>
            </a:r>
          </a:p>
        </p:txBody>
      </p:sp>
      <p:sp>
        <p:nvSpPr>
          <p:cNvPr id="3" name="Content Placeholder 2"/>
          <p:cNvSpPr>
            <a:spLocks noGrp="1"/>
          </p:cNvSpPr>
          <p:nvPr>
            <p:ph idx="1"/>
          </p:nvPr>
        </p:nvSpPr>
        <p:spPr/>
        <p:txBody>
          <a:bodyPr/>
          <a:lstStyle/>
          <a:p>
            <a:endParaRPr lang="en-US" dirty="0"/>
          </a:p>
          <a:p>
            <a:r>
              <a:rPr lang="en-US" dirty="0"/>
              <a:t>“On 1 January 2016, the </a:t>
            </a:r>
            <a:r>
              <a:rPr lang="en-US" dirty="0">
                <a:hlinkClick r:id="rId2" tooltip="Sustainable Development Goals"/>
              </a:rPr>
              <a:t>17 Sustainable Development Goals (SDGs) </a:t>
            </a:r>
            <a:r>
              <a:rPr lang="en-US" dirty="0"/>
              <a:t>of the </a:t>
            </a:r>
            <a:r>
              <a:rPr lang="en-US" dirty="0">
                <a:hlinkClick r:id="rId3"/>
              </a:rPr>
              <a:t>2030 Agenda for Sustainable Development</a:t>
            </a:r>
            <a:r>
              <a:rPr lang="en-US" dirty="0"/>
              <a:t> — adopted by world leaders in September 2015 at an </a:t>
            </a:r>
            <a:r>
              <a:rPr lang="en-US" dirty="0">
                <a:hlinkClick r:id="rId4" tooltip="UN Sustainable Development Summit"/>
              </a:rPr>
              <a:t>historic UN Summit </a:t>
            </a:r>
            <a:r>
              <a:rPr lang="en-US" dirty="0"/>
              <a:t>— officially came into force.  Over the next fifteen years, with these new Goals that universally apply to all, countries will mobilize efforts to end all forms of poverty, fight inequalities and tackle climate change, while ensuring that no one is left behind.”</a:t>
            </a:r>
          </a:p>
          <a:p>
            <a:r>
              <a:rPr lang="en-US" dirty="0"/>
              <a:t>-UN website</a:t>
            </a:r>
          </a:p>
          <a:p>
            <a:endParaRPr lang="en-US" dirty="0"/>
          </a:p>
          <a:p>
            <a:r>
              <a:rPr lang="en-US" dirty="0"/>
              <a:t>** They build on pre-existing success of the “Millennium Development Goals”</a:t>
            </a:r>
          </a:p>
        </p:txBody>
      </p:sp>
    </p:spTree>
    <p:extLst>
      <p:ext uri="{BB962C8B-B14F-4D97-AF65-F5344CB8AC3E}">
        <p14:creationId xmlns:p14="http://schemas.microsoft.com/office/powerpoint/2010/main" val="17675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sdg’s? (ContiNUed)</a:t>
            </a:r>
          </a:p>
        </p:txBody>
      </p:sp>
      <p:sp>
        <p:nvSpPr>
          <p:cNvPr id="3" name="Content Placeholder 2"/>
          <p:cNvSpPr>
            <a:spLocks noGrp="1"/>
          </p:cNvSpPr>
          <p:nvPr>
            <p:ph idx="1"/>
          </p:nvPr>
        </p:nvSpPr>
        <p:spPr>
          <a:xfrm>
            <a:off x="1024128" y="2286000"/>
            <a:ext cx="9720073" cy="4018547"/>
          </a:xfrm>
        </p:spPr>
        <p:txBody>
          <a:bodyPr>
            <a:normAutofit/>
          </a:bodyPr>
          <a:lstStyle/>
          <a:p>
            <a:pPr>
              <a:buFont typeface="Wingdings" charset="2"/>
              <a:buChar char="v"/>
            </a:pPr>
            <a:r>
              <a:rPr lang="en-US" dirty="0"/>
              <a:t>Aim to go further to end all forms of poverty. </a:t>
            </a:r>
          </a:p>
          <a:p>
            <a:pPr>
              <a:buFont typeface="Wingdings" charset="2"/>
              <a:buChar char="v"/>
            </a:pPr>
            <a:r>
              <a:rPr lang="en-US" dirty="0"/>
              <a:t>The Goals call for action by all countries, poor, rich and middle-income to promote prosperity while protecting the planet.</a:t>
            </a:r>
          </a:p>
          <a:p>
            <a:pPr>
              <a:buFont typeface="Wingdings" charset="2"/>
              <a:buChar char="v"/>
            </a:pPr>
            <a:r>
              <a:rPr lang="en-US" dirty="0"/>
              <a:t> They recognize that ending poverty must go hand-in-hand with strategies that build economic growth and addresses a range of social needs including education, health, social protection, and job opportunities, while tackling climate change and environmental protection.</a:t>
            </a:r>
          </a:p>
          <a:p>
            <a:pPr>
              <a:buFont typeface="Wingdings" charset="2"/>
              <a:buChar char="v"/>
            </a:pPr>
            <a:r>
              <a:rPr lang="en-US" dirty="0"/>
              <a:t>They are not legally binding but governments are expected to take ownership and establish national frameworks for the achievement of the 17 Goals. </a:t>
            </a:r>
          </a:p>
        </p:txBody>
      </p:sp>
    </p:spTree>
    <p:extLst>
      <p:ext uri="{BB962C8B-B14F-4D97-AF65-F5344CB8AC3E}">
        <p14:creationId xmlns:p14="http://schemas.microsoft.com/office/powerpoint/2010/main" val="18333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Overarching PURPOSE of SDG’S:</a:t>
            </a:r>
          </a:p>
        </p:txBody>
      </p:sp>
      <p:sp>
        <p:nvSpPr>
          <p:cNvPr id="3" name="Content Placeholder 2"/>
          <p:cNvSpPr>
            <a:spLocks noGrp="1"/>
          </p:cNvSpPr>
          <p:nvPr>
            <p:ph idx="1"/>
          </p:nvPr>
        </p:nvSpPr>
        <p:spPr/>
        <p:txBody>
          <a:bodyPr/>
          <a:lstStyle/>
          <a:p>
            <a:pPr>
              <a:buFont typeface="Wingdings" charset="2"/>
              <a:buChar char="v"/>
            </a:pPr>
            <a:r>
              <a:rPr lang="en-US" b="1" dirty="0"/>
              <a:t>End poverty</a:t>
            </a:r>
            <a:endParaRPr lang="en-US" dirty="0"/>
          </a:p>
          <a:p>
            <a:pPr>
              <a:buFont typeface="Wingdings" charset="2"/>
              <a:buChar char="v"/>
            </a:pPr>
            <a:r>
              <a:rPr lang="en-US" b="1" dirty="0"/>
              <a:t>Protect the planet</a:t>
            </a:r>
            <a:r>
              <a:rPr lang="en-US" dirty="0"/>
              <a:t>  </a:t>
            </a:r>
          </a:p>
          <a:p>
            <a:pPr>
              <a:buFont typeface="Wingdings" charset="2"/>
              <a:buChar char="v"/>
            </a:pPr>
            <a:r>
              <a:rPr lang="en-US" b="1" dirty="0"/>
              <a:t>Ensure prosperity for all.</a:t>
            </a:r>
            <a:r>
              <a:rPr lang="en-US" dirty="0"/>
              <a:t> </a:t>
            </a:r>
          </a:p>
          <a:p>
            <a:pPr marL="0" indent="0">
              <a:buNone/>
            </a:pPr>
            <a:r>
              <a:rPr lang="en-US" sz="2800" b="1" dirty="0"/>
              <a:t>“ P E </a:t>
            </a:r>
            <a:r>
              <a:rPr lang="en-US" sz="2800" b="1" dirty="0" err="1"/>
              <a:t>E</a:t>
            </a:r>
            <a:r>
              <a:rPr lang="en-US" sz="2800" b="1" dirty="0"/>
              <a:t> ”</a:t>
            </a:r>
          </a:p>
          <a:p>
            <a:endParaRPr lang="en-US" dirty="0"/>
          </a:p>
          <a:p>
            <a:r>
              <a:rPr lang="en-US" dirty="0"/>
              <a:t>For the goals to be reached, everyone needs to do their part: governments, the private sector, civil society and every individual.</a:t>
            </a:r>
          </a:p>
          <a:p>
            <a:br>
              <a:rPr lang="en-US" dirty="0"/>
            </a:br>
            <a:endParaRPr lang="en-US" dirty="0"/>
          </a:p>
        </p:txBody>
      </p:sp>
    </p:spTree>
    <p:extLst>
      <p:ext uri="{BB962C8B-B14F-4D97-AF65-F5344CB8AC3E}">
        <p14:creationId xmlns:p14="http://schemas.microsoft.com/office/powerpoint/2010/main" val="6613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Health studies:   Our 5 focus goals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211" y="1852542"/>
            <a:ext cx="8045450" cy="4022725"/>
          </a:xfrm>
        </p:spPr>
      </p:pic>
      <p:sp>
        <p:nvSpPr>
          <p:cNvPr id="5" name="Oval 4"/>
          <p:cNvSpPr/>
          <p:nvPr/>
        </p:nvSpPr>
        <p:spPr>
          <a:xfrm>
            <a:off x="2729166" y="1708806"/>
            <a:ext cx="1748589" cy="1668379"/>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131512" y="1700142"/>
            <a:ext cx="1748589" cy="1668379"/>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794167" y="1700142"/>
            <a:ext cx="1748589" cy="1668379"/>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346701" y="1691478"/>
            <a:ext cx="1748589" cy="1668379"/>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085556" y="1683779"/>
            <a:ext cx="1748589" cy="1668379"/>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94509" y="6036331"/>
            <a:ext cx="8081683" cy="646331"/>
          </a:xfrm>
          <a:prstGeom prst="rect">
            <a:avLst/>
          </a:prstGeom>
          <a:noFill/>
        </p:spPr>
        <p:txBody>
          <a:bodyPr wrap="square" rtlCol="0">
            <a:spAutoFit/>
          </a:bodyPr>
          <a:lstStyle/>
          <a:p>
            <a:r>
              <a:rPr lang="en-US" dirty="0">
                <a:hlinkClick r:id="rId3"/>
              </a:rPr>
              <a:t>https://www.un.org/sustainabledevelopment/sustainable-development-goals/</a:t>
            </a:r>
            <a:endParaRPr lang="en-US" dirty="0"/>
          </a:p>
          <a:p>
            <a:endParaRPr lang="en-US" dirty="0"/>
          </a:p>
        </p:txBody>
      </p:sp>
    </p:spTree>
    <p:extLst>
      <p:ext uri="{BB962C8B-B14F-4D97-AF65-F5344CB8AC3E}">
        <p14:creationId xmlns:p14="http://schemas.microsoft.com/office/powerpoint/2010/main" val="179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7E22-A5CF-4387-9C6C-F1808EC0292B}"/>
              </a:ext>
            </a:extLst>
          </p:cNvPr>
          <p:cNvSpPr>
            <a:spLocks noGrp="1"/>
          </p:cNvSpPr>
          <p:nvPr>
            <p:ph type="title"/>
          </p:nvPr>
        </p:nvSpPr>
        <p:spPr/>
        <p:txBody>
          <a:bodyPr/>
          <a:lstStyle/>
          <a:p>
            <a:r>
              <a:rPr lang="en-US" dirty="0"/>
              <a:t>What you need to know:</a:t>
            </a:r>
            <a:endParaRPr lang="en-AU" dirty="0"/>
          </a:p>
        </p:txBody>
      </p:sp>
      <p:sp>
        <p:nvSpPr>
          <p:cNvPr id="3" name="Content Placeholder 2">
            <a:extLst>
              <a:ext uri="{FF2B5EF4-FFF2-40B4-BE49-F238E27FC236}">
                <a16:creationId xmlns:a16="http://schemas.microsoft.com/office/drawing/2014/main" id="{BFC81E77-CB9A-4DD6-A247-26FC89AD6EF1}"/>
              </a:ext>
            </a:extLst>
          </p:cNvPr>
          <p:cNvSpPr>
            <a:spLocks noGrp="1"/>
          </p:cNvSpPr>
          <p:nvPr>
            <p:ph idx="1"/>
          </p:nvPr>
        </p:nvSpPr>
        <p:spPr/>
        <p:txBody>
          <a:bodyPr/>
          <a:lstStyle/>
          <a:p>
            <a:r>
              <a:rPr lang="en-US" dirty="0"/>
              <a:t>Step one: Know the shortened version of each goal.</a:t>
            </a:r>
          </a:p>
          <a:p>
            <a:r>
              <a:rPr lang="en-US" dirty="0"/>
              <a:t>Step two: Know the lengthened version of each goal.</a:t>
            </a:r>
          </a:p>
          <a:p>
            <a:r>
              <a:rPr lang="en-US" dirty="0"/>
              <a:t>Step three: Know some statistics that demonstrate the need for each goal (the issues).</a:t>
            </a:r>
          </a:p>
          <a:p>
            <a:r>
              <a:rPr lang="en-US" dirty="0"/>
              <a:t>Step four: Know some of the key targets the goal is aiming to achieve.</a:t>
            </a:r>
          </a:p>
          <a:p>
            <a:r>
              <a:rPr lang="en-US" dirty="0"/>
              <a:t>Step five: Know some strategies being used to achieve these goals.</a:t>
            </a:r>
          </a:p>
          <a:p>
            <a:r>
              <a:rPr lang="en-US" dirty="0"/>
              <a:t>Step six: Know the progress made towards each goal so far. </a:t>
            </a:r>
          </a:p>
          <a:p>
            <a:endParaRPr lang="en-US" dirty="0"/>
          </a:p>
          <a:p>
            <a:r>
              <a:rPr lang="en-US" dirty="0"/>
              <a:t>**I suggest knowing three goals VERY WELL, and all five relatively well. </a:t>
            </a:r>
          </a:p>
          <a:p>
            <a:endParaRPr lang="en-AU" dirty="0"/>
          </a:p>
        </p:txBody>
      </p:sp>
    </p:spTree>
    <p:extLst>
      <p:ext uri="{BB962C8B-B14F-4D97-AF65-F5344CB8AC3E}">
        <p14:creationId xmlns:p14="http://schemas.microsoft.com/office/powerpoint/2010/main" val="14532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911451" cy="1499616"/>
          </a:xfrm>
        </p:spPr>
        <p:txBody>
          <a:bodyPr/>
          <a:lstStyle/>
          <a:p>
            <a:r>
              <a:rPr lang="en-US" dirty="0"/>
              <a:t>Goal 2: zero hunger</a:t>
            </a:r>
          </a:p>
        </p:txBody>
      </p:sp>
      <p:sp>
        <p:nvSpPr>
          <p:cNvPr id="3" name="Content Placeholder 2"/>
          <p:cNvSpPr>
            <a:spLocks noGrp="1"/>
          </p:cNvSpPr>
          <p:nvPr>
            <p:ph idx="1"/>
          </p:nvPr>
        </p:nvSpPr>
        <p:spPr/>
        <p:txBody>
          <a:bodyPr/>
          <a:lstStyle/>
          <a:p>
            <a:endParaRPr lang="en-US" b="1" u="sng" dirty="0"/>
          </a:p>
          <a:p>
            <a:endParaRPr lang="en-US" b="1" u="sng" dirty="0"/>
          </a:p>
          <a:p>
            <a:endParaRPr lang="en-US" b="1" u="sng" dirty="0"/>
          </a:p>
          <a:p>
            <a:r>
              <a:rPr lang="en-US" b="1" u="sng" dirty="0"/>
              <a:t>Goal 2: End hunger, achieve food security and improved nutrition and promote sustainable agriculture</a:t>
            </a:r>
          </a:p>
          <a:p>
            <a:endParaRPr lang="en-US" b="1" u="sng"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3321" y="296632"/>
            <a:ext cx="2076784" cy="2076784"/>
          </a:xfrm>
          <a:prstGeom prst="rect">
            <a:avLst/>
          </a:prstGeom>
        </p:spPr>
      </p:pic>
    </p:spTree>
    <p:extLst>
      <p:ext uri="{BB962C8B-B14F-4D97-AF65-F5344CB8AC3E}">
        <p14:creationId xmlns:p14="http://schemas.microsoft.com/office/powerpoint/2010/main" val="181561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issues:</a:t>
            </a:r>
          </a:p>
        </p:txBody>
      </p:sp>
      <p:sp>
        <p:nvSpPr>
          <p:cNvPr id="3" name="Content Placeholder 2"/>
          <p:cNvSpPr>
            <a:spLocks noGrp="1"/>
          </p:cNvSpPr>
          <p:nvPr>
            <p:ph idx="1"/>
          </p:nvPr>
        </p:nvSpPr>
        <p:spPr>
          <a:xfrm>
            <a:off x="1024128" y="1925053"/>
            <a:ext cx="9720073" cy="4384307"/>
          </a:xfrm>
        </p:spPr>
        <p:txBody>
          <a:bodyPr/>
          <a:lstStyle/>
          <a:p>
            <a:pPr>
              <a:buFont typeface="Wingdings" charset="2"/>
              <a:buChar char="v"/>
            </a:pPr>
            <a:r>
              <a:rPr lang="en-US" dirty="0"/>
              <a:t>815 million people worldwide don’t have enough food to be healthy. (this statistic is predicted to rise by 2 billion by 2050)</a:t>
            </a:r>
          </a:p>
          <a:p>
            <a:pPr>
              <a:buFont typeface="Wingdings" charset="2"/>
              <a:buChar char="v"/>
            </a:pPr>
            <a:r>
              <a:rPr lang="en-US" dirty="0"/>
              <a:t>The earths soils, freshwater, oceans and forest stores are being depleted.</a:t>
            </a:r>
          </a:p>
          <a:p>
            <a:pPr>
              <a:buFont typeface="Wingdings" charset="2"/>
              <a:buChar char="v"/>
            </a:pPr>
            <a:r>
              <a:rPr lang="en-US" dirty="0"/>
              <a:t>Climate change is putting pressure on our precious resources</a:t>
            </a:r>
          </a:p>
          <a:p>
            <a:pPr>
              <a:buFont typeface="Wingdings" charset="2"/>
              <a:buChar char="v"/>
            </a:pPr>
            <a:r>
              <a:rPr lang="en-US" dirty="0"/>
              <a:t>Many people who live in rural areas around the world are being forced into metropolitan areas in search of work due to the inconsistency of crop production.</a:t>
            </a:r>
          </a:p>
          <a:p>
            <a:pPr>
              <a:buFont typeface="Wingdings" charset="2"/>
              <a:buChar char="v"/>
            </a:pPr>
            <a:r>
              <a:rPr lang="en-US" dirty="0"/>
              <a:t>World events such as war have a negative impact on the availability of food and destroys the environment which is critical for agriculture. </a:t>
            </a:r>
          </a:p>
          <a:p>
            <a:pPr>
              <a:buFont typeface="Wingdings" charset="2"/>
              <a:buChar char="v"/>
            </a:pPr>
            <a:endParaRPr lang="en-US" dirty="0"/>
          </a:p>
          <a:p>
            <a:pPr>
              <a:buFont typeface="Wingdings" charset="2"/>
              <a:buChar char="v"/>
            </a:pPr>
            <a:endParaRPr lang="en-US" dirty="0"/>
          </a:p>
        </p:txBody>
      </p:sp>
    </p:spTree>
    <p:extLst>
      <p:ext uri="{BB962C8B-B14F-4D97-AF65-F5344CB8AC3E}">
        <p14:creationId xmlns:p14="http://schemas.microsoft.com/office/powerpoint/2010/main" val="41031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awareness example: Ice bucket challenge</a:t>
            </a:r>
          </a:p>
        </p:txBody>
      </p:sp>
      <p:sp>
        <p:nvSpPr>
          <p:cNvPr id="3" name="Content Placeholder 2"/>
          <p:cNvSpPr>
            <a:spLocks noGrp="1"/>
          </p:cNvSpPr>
          <p:nvPr>
            <p:ph idx="1"/>
          </p:nvPr>
        </p:nvSpPr>
        <p:spPr/>
        <p:txBody>
          <a:bodyPr/>
          <a:lstStyle/>
          <a:p>
            <a:r>
              <a:rPr lang="en-US" dirty="0">
                <a:hlinkClick r:id="rId2"/>
              </a:rPr>
              <a:t>https://www.youtube.com/watch?v=P-RHswHbnow</a:t>
            </a:r>
            <a:endParaRPr lang="en-US" dirty="0"/>
          </a:p>
          <a:p>
            <a:endParaRPr lang="en-US" dirty="0"/>
          </a:p>
          <a:p>
            <a:r>
              <a:rPr lang="en-US" dirty="0"/>
              <a:t>In 2014, the #</a:t>
            </a:r>
            <a:r>
              <a:rPr lang="en-US" dirty="0" err="1"/>
              <a:t>icebucketchallenge</a:t>
            </a:r>
            <a:r>
              <a:rPr lang="en-US" dirty="0"/>
              <a:t> was set up to raise awareness of Motor Neuron Disease which causes ALS (</a:t>
            </a:r>
            <a:r>
              <a:rPr lang="en-US" dirty="0" err="1"/>
              <a:t>amytrophic</a:t>
            </a:r>
            <a:r>
              <a:rPr lang="en-US" dirty="0"/>
              <a:t> lateral sclerosis)</a:t>
            </a:r>
          </a:p>
          <a:p>
            <a:r>
              <a:rPr lang="en-US" dirty="0"/>
              <a:t>Through the use of hashtags and other social media sharing strategies, it raised awareness of this disease. </a:t>
            </a:r>
          </a:p>
          <a:p>
            <a:endParaRPr lang="en-US" dirty="0"/>
          </a:p>
          <a:p>
            <a:r>
              <a:rPr lang="en-US" dirty="0"/>
              <a:t>Can you think of any other similar campaigns?</a:t>
            </a:r>
          </a:p>
        </p:txBody>
      </p:sp>
    </p:spTree>
    <p:extLst>
      <p:ext uri="{BB962C8B-B14F-4D97-AF65-F5344CB8AC3E}">
        <p14:creationId xmlns:p14="http://schemas.microsoft.com/office/powerpoint/2010/main" val="42721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for goal 2</a:t>
            </a:r>
          </a:p>
        </p:txBody>
      </p:sp>
      <p:sp>
        <p:nvSpPr>
          <p:cNvPr id="3" name="Content Placeholder 2"/>
          <p:cNvSpPr>
            <a:spLocks noGrp="1"/>
          </p:cNvSpPr>
          <p:nvPr>
            <p:ph idx="1"/>
          </p:nvPr>
        </p:nvSpPr>
        <p:spPr/>
        <p:txBody>
          <a:bodyPr/>
          <a:lstStyle/>
          <a:p>
            <a:pPr>
              <a:buFont typeface="Wingdings" charset="2"/>
              <a:buChar char="v"/>
            </a:pPr>
            <a:r>
              <a:rPr lang="en-US" dirty="0"/>
              <a:t>By 2030, end hunger and ensure access by all people, in particular the poor and people in vulnerable situations, including infants, to safe, nutritious and sufficient food all year round.</a:t>
            </a:r>
          </a:p>
          <a:p>
            <a:pPr>
              <a:buFont typeface="Wingdings" charset="2"/>
              <a:buChar char="v"/>
            </a:pPr>
            <a:r>
              <a:rPr lang="en-US" dirty="0"/>
              <a:t>By 2030, end all forms of malnutrition, including achieving the internationally agreed targets on stunting and wasting in children under 5 years of age, and address the nutritional needs of adolescent girls, pregnant and lactating women and older persons</a:t>
            </a:r>
          </a:p>
          <a:p>
            <a:pPr>
              <a:buFont typeface="Wingdings" charset="2"/>
              <a:buChar char="v"/>
            </a:pPr>
            <a:r>
              <a:rPr lang="en-US" dirty="0"/>
              <a:t>By 2030, double the agricultural productivity and incomes of small-scale food producers, in particular women, indigenous peoples, family farmers, pastoralists and fishers</a:t>
            </a:r>
          </a:p>
          <a:p>
            <a:pPr>
              <a:buFont typeface="Wingdings" charset="2"/>
              <a:buChar char="v"/>
            </a:pPr>
            <a:endParaRPr lang="en-US" dirty="0"/>
          </a:p>
        </p:txBody>
      </p:sp>
    </p:spTree>
    <p:extLst>
      <p:ext uri="{BB962C8B-B14F-4D97-AF65-F5344CB8AC3E}">
        <p14:creationId xmlns:p14="http://schemas.microsoft.com/office/powerpoint/2010/main" val="99778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achieve these targets?</a:t>
            </a:r>
          </a:p>
        </p:txBody>
      </p:sp>
      <p:sp>
        <p:nvSpPr>
          <p:cNvPr id="3" name="Content Placeholder 2"/>
          <p:cNvSpPr>
            <a:spLocks noGrp="1"/>
          </p:cNvSpPr>
          <p:nvPr>
            <p:ph idx="1"/>
          </p:nvPr>
        </p:nvSpPr>
        <p:spPr/>
        <p:txBody>
          <a:bodyPr/>
          <a:lstStyle/>
          <a:p>
            <a:pPr>
              <a:buFont typeface="Wingdings" charset="2"/>
              <a:buChar char="v"/>
            </a:pPr>
            <a:r>
              <a:rPr lang="en-US" dirty="0"/>
              <a:t>Ensuring secure and equal access to land, financial services, farming knowledge, and markets.</a:t>
            </a:r>
          </a:p>
          <a:p>
            <a:pPr>
              <a:buFont typeface="Wingdings" charset="2"/>
              <a:buChar char="v"/>
            </a:pPr>
            <a:r>
              <a:rPr lang="en-US" dirty="0"/>
              <a:t>Implementing resilient agricultural practices that increase productivity and production</a:t>
            </a:r>
          </a:p>
          <a:p>
            <a:pPr>
              <a:buFont typeface="Wingdings" charset="2"/>
              <a:buChar char="v"/>
            </a:pPr>
            <a:r>
              <a:rPr lang="en-US" dirty="0"/>
              <a:t>Maintain genetic diversity of seeds and plants.</a:t>
            </a:r>
          </a:p>
          <a:p>
            <a:pPr>
              <a:buFont typeface="Wingdings" charset="2"/>
              <a:buChar char="v"/>
            </a:pPr>
            <a:r>
              <a:rPr lang="en-US" dirty="0"/>
              <a:t>Increased investment in rural agriculture, agricultural research and technology development</a:t>
            </a:r>
          </a:p>
          <a:p>
            <a:pPr>
              <a:buFont typeface="Wingdings" charset="2"/>
              <a:buChar char="v"/>
            </a:pPr>
            <a:r>
              <a:rPr lang="en-US" dirty="0"/>
              <a:t>Correct and prevent trade restrictions and distortions.</a:t>
            </a:r>
          </a:p>
          <a:p>
            <a:pPr>
              <a:buFont typeface="Wingdings" charset="2"/>
              <a:buChar char="v"/>
            </a:pPr>
            <a:endParaRPr lang="en-US" dirty="0"/>
          </a:p>
        </p:txBody>
      </p:sp>
    </p:spTree>
    <p:extLst>
      <p:ext uri="{BB962C8B-B14F-4D97-AF65-F5344CB8AC3E}">
        <p14:creationId xmlns:p14="http://schemas.microsoft.com/office/powerpoint/2010/main" val="62563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so far?</a:t>
            </a:r>
          </a:p>
        </p:txBody>
      </p:sp>
      <p:sp>
        <p:nvSpPr>
          <p:cNvPr id="3" name="Content Placeholder 2"/>
          <p:cNvSpPr>
            <a:spLocks noGrp="1"/>
          </p:cNvSpPr>
          <p:nvPr>
            <p:ph idx="1"/>
          </p:nvPr>
        </p:nvSpPr>
        <p:spPr>
          <a:xfrm>
            <a:off x="1024128" y="1799924"/>
            <a:ext cx="10468436" cy="4783755"/>
          </a:xfrm>
        </p:spPr>
        <p:txBody>
          <a:bodyPr>
            <a:normAutofit lnSpcReduction="10000"/>
          </a:bodyPr>
          <a:lstStyle/>
          <a:p>
            <a:pPr>
              <a:buFont typeface="Wingdings" charset="2"/>
              <a:buChar char="v"/>
            </a:pPr>
            <a:r>
              <a:rPr lang="en-US" dirty="0"/>
              <a:t> The proportion of undernourished people worldwide declined from 15 per cent in 2000-2002 to about 11 per cent in 2014-2016. </a:t>
            </a:r>
          </a:p>
          <a:p>
            <a:pPr>
              <a:buFont typeface="Wingdings" charset="2"/>
              <a:buChar char="v"/>
            </a:pPr>
            <a:r>
              <a:rPr lang="en-US" dirty="0"/>
              <a:t> In 2016, an estimated 155 million children under age 5 were stunted (low height for their age) Globally, the stunting rate fell from 33 per cent in 2000 to 23 per cent in 2016. </a:t>
            </a:r>
          </a:p>
          <a:p>
            <a:pPr>
              <a:buFont typeface="Wingdings" charset="2"/>
              <a:buChar char="v"/>
            </a:pPr>
            <a:r>
              <a:rPr lang="en-US" dirty="0"/>
              <a:t>NOTE: The number of overweight children increased from 30million in 2000 to 41million in 2016.</a:t>
            </a:r>
          </a:p>
          <a:p>
            <a:pPr marL="0" indent="0">
              <a:buNone/>
            </a:pPr>
            <a:r>
              <a:rPr lang="en-US" dirty="0"/>
              <a:t>WHY does this trend exist?</a:t>
            </a:r>
          </a:p>
          <a:p>
            <a:pPr>
              <a:buFont typeface="Wingdings" charset="2"/>
              <a:buChar char="v"/>
            </a:pPr>
            <a:r>
              <a:rPr lang="en-US" dirty="0"/>
              <a:t>At the current rate of progress, the world will not meet the zero hunger target by 2030, despite major advances since 2000. </a:t>
            </a:r>
          </a:p>
          <a:p>
            <a:pPr marL="0" indent="0">
              <a:buNone/>
            </a:pPr>
            <a:r>
              <a:rPr lang="en-US" dirty="0"/>
              <a:t>Read the following article: </a:t>
            </a:r>
            <a:r>
              <a:rPr lang="en-AU" b="1" u="sng" dirty="0"/>
              <a:t>World hunger is still not going down after three years and obesity is still growing – UN report</a:t>
            </a:r>
          </a:p>
          <a:p>
            <a:pPr marL="0" indent="0">
              <a:buNone/>
            </a:pPr>
            <a:r>
              <a:rPr lang="en-AU" dirty="0">
                <a:hlinkClick r:id="rId2"/>
              </a:rPr>
              <a:t>https://www.who.int/news-room/detail/15-07-2019-world-hunger-is-still-not-going-down-after-three-years-and-obesity-is-still-growing-un-report</a:t>
            </a:r>
            <a:endParaRPr lang="en-US" dirty="0"/>
          </a:p>
          <a:p>
            <a:pPr>
              <a:buFont typeface="Wingdings" charset="2"/>
              <a:buChar char="v"/>
            </a:pPr>
            <a:endParaRPr lang="en-US" dirty="0"/>
          </a:p>
          <a:p>
            <a:endParaRPr lang="en-US" dirty="0"/>
          </a:p>
        </p:txBody>
      </p:sp>
    </p:spTree>
    <p:extLst>
      <p:ext uri="{BB962C8B-B14F-4D97-AF65-F5344CB8AC3E}">
        <p14:creationId xmlns:p14="http://schemas.microsoft.com/office/powerpoint/2010/main" val="30787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7686735" cy="1499616"/>
          </a:xfrm>
        </p:spPr>
        <p:txBody>
          <a:bodyPr/>
          <a:lstStyle/>
          <a:p>
            <a:r>
              <a:rPr lang="en-US" dirty="0"/>
              <a:t>Goal 3: good health &amp; wellbeing</a:t>
            </a:r>
          </a:p>
        </p:txBody>
      </p:sp>
      <p:sp>
        <p:nvSpPr>
          <p:cNvPr id="3" name="Content Placeholder 2"/>
          <p:cNvSpPr>
            <a:spLocks noGrp="1"/>
          </p:cNvSpPr>
          <p:nvPr>
            <p:ph idx="1"/>
          </p:nvPr>
        </p:nvSpPr>
        <p:spPr/>
        <p:txBody>
          <a:bodyPr/>
          <a:lstStyle/>
          <a:p>
            <a:endParaRPr lang="en-AU" b="1" u="sng" dirty="0"/>
          </a:p>
          <a:p>
            <a:endParaRPr lang="en-AU" b="1" u="sng" dirty="0"/>
          </a:p>
          <a:p>
            <a:endParaRPr lang="en-AU" b="1" u="sng" dirty="0"/>
          </a:p>
          <a:p>
            <a:r>
              <a:rPr lang="en-AU" b="1" u="sng" dirty="0"/>
              <a:t>Goal 3: Ensure healthy lives and promote well-being for all at all ages.</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488" y="354744"/>
            <a:ext cx="1960560" cy="1960560"/>
          </a:xfrm>
          <a:prstGeom prst="rect">
            <a:avLst/>
          </a:prstGeom>
        </p:spPr>
      </p:pic>
    </p:spTree>
    <p:extLst>
      <p:ext uri="{BB962C8B-B14F-4D97-AF65-F5344CB8AC3E}">
        <p14:creationId xmlns:p14="http://schemas.microsoft.com/office/powerpoint/2010/main" val="367255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issues:</a:t>
            </a:r>
          </a:p>
        </p:txBody>
      </p:sp>
      <p:sp>
        <p:nvSpPr>
          <p:cNvPr id="3" name="Content Placeholder 2"/>
          <p:cNvSpPr>
            <a:spLocks noGrp="1"/>
          </p:cNvSpPr>
          <p:nvPr>
            <p:ph idx="1"/>
          </p:nvPr>
        </p:nvSpPr>
        <p:spPr/>
        <p:txBody>
          <a:bodyPr/>
          <a:lstStyle/>
          <a:p>
            <a:pPr>
              <a:buFont typeface="Wingdings" charset="2"/>
              <a:buChar char="v"/>
            </a:pPr>
            <a:r>
              <a:rPr lang="en-US" dirty="0"/>
              <a:t> More than six million children still die before their fifth birthday each year</a:t>
            </a:r>
          </a:p>
          <a:p>
            <a:pPr>
              <a:buFont typeface="Wingdings" charset="2"/>
              <a:buChar char="v"/>
            </a:pPr>
            <a:r>
              <a:rPr lang="en-US" dirty="0"/>
              <a:t>At the end of 2013, there were an estimated 35 million people living with HIV</a:t>
            </a:r>
          </a:p>
          <a:p>
            <a:pPr>
              <a:buFont typeface="Wingdings" charset="2"/>
              <a:buChar char="v"/>
            </a:pPr>
            <a:r>
              <a:rPr lang="en-US" dirty="0"/>
              <a:t>Only half of women in developing regions receive the recommended amount of health care they need.</a:t>
            </a:r>
          </a:p>
          <a:p>
            <a:pPr>
              <a:buFont typeface="Wingdings" charset="2"/>
              <a:buChar char="v"/>
            </a:pPr>
            <a:r>
              <a:rPr lang="en-US" dirty="0"/>
              <a:t>There is a large discrepancy in life expectancy across different countries.</a:t>
            </a:r>
          </a:p>
          <a:p>
            <a:pPr>
              <a:buFont typeface="Wingdings" charset="2"/>
              <a:buChar char="v"/>
            </a:pPr>
            <a:endParaRPr lang="en-US" dirty="0"/>
          </a:p>
          <a:p>
            <a:endParaRPr lang="en-US" dirty="0"/>
          </a:p>
        </p:txBody>
      </p:sp>
    </p:spTree>
    <p:extLst>
      <p:ext uri="{BB962C8B-B14F-4D97-AF65-F5344CB8AC3E}">
        <p14:creationId xmlns:p14="http://schemas.microsoft.com/office/powerpoint/2010/main" val="2528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for goal 3</a:t>
            </a:r>
          </a:p>
        </p:txBody>
      </p:sp>
      <p:sp>
        <p:nvSpPr>
          <p:cNvPr id="3" name="Content Placeholder 2"/>
          <p:cNvSpPr>
            <a:spLocks noGrp="1"/>
          </p:cNvSpPr>
          <p:nvPr>
            <p:ph idx="1"/>
          </p:nvPr>
        </p:nvSpPr>
        <p:spPr>
          <a:xfrm>
            <a:off x="1024128" y="2084833"/>
            <a:ext cx="10205346" cy="4460346"/>
          </a:xfrm>
        </p:spPr>
        <p:txBody>
          <a:bodyPr>
            <a:normAutofit/>
          </a:bodyPr>
          <a:lstStyle/>
          <a:p>
            <a:pPr>
              <a:buFont typeface="Wingdings" charset="2"/>
              <a:buChar char="v"/>
            </a:pPr>
            <a:r>
              <a:rPr lang="en-US" dirty="0"/>
              <a:t>By 2030, reduce the global maternal mortality ratio to less than 70 per 100,000 live births</a:t>
            </a:r>
          </a:p>
          <a:p>
            <a:pPr>
              <a:buFont typeface="Wingdings" charset="2"/>
              <a:buChar char="v"/>
            </a:pPr>
            <a:r>
              <a:rPr lang="en-US" dirty="0"/>
              <a:t>By 2030, end the epidemics of AIDS, tuberculosis, malaria and neglected tropical diseases and combat hepatitis, water-borne diseases and other communicable diseases</a:t>
            </a:r>
          </a:p>
          <a:p>
            <a:pPr>
              <a:buFont typeface="Wingdings" charset="2"/>
              <a:buChar char="v"/>
            </a:pPr>
            <a:r>
              <a:rPr lang="en-US" dirty="0"/>
              <a:t>By 2020, halve the number of global deaths and injuries from road traffic accidents</a:t>
            </a:r>
          </a:p>
          <a:p>
            <a:pPr>
              <a:buFont typeface="Wingdings" charset="2"/>
              <a:buChar char="v"/>
            </a:pPr>
            <a:r>
              <a:rPr lang="en-US" dirty="0"/>
              <a:t>By 2030, ensure universal access to sexual and reproductive health-care services, including for family planning, information and education, and the integration of reproductive health into national strategies and programmes</a:t>
            </a:r>
          </a:p>
          <a:p>
            <a:pPr>
              <a:buFont typeface="Wingdings" charset="2"/>
              <a:buChar char="v"/>
            </a:pPr>
            <a:r>
              <a:rPr lang="en-US" dirty="0"/>
              <a:t>By 2030, substantially reduce the number of deaths and illnesses from hazardous chemicals and air, water and soil pollution and contamination</a:t>
            </a:r>
          </a:p>
          <a:p>
            <a:pPr>
              <a:buFont typeface="Wingdings" charset="2"/>
              <a:buChar char="v"/>
            </a:pPr>
            <a:endParaRPr lang="en-US" dirty="0"/>
          </a:p>
          <a:p>
            <a:endParaRPr lang="en-US" dirty="0"/>
          </a:p>
        </p:txBody>
      </p:sp>
    </p:spTree>
    <p:extLst>
      <p:ext uri="{BB962C8B-B14F-4D97-AF65-F5344CB8AC3E}">
        <p14:creationId xmlns:p14="http://schemas.microsoft.com/office/powerpoint/2010/main" val="28608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achieve these targets</a:t>
            </a:r>
          </a:p>
        </p:txBody>
      </p:sp>
      <p:sp>
        <p:nvSpPr>
          <p:cNvPr id="3" name="Content Placeholder 2"/>
          <p:cNvSpPr>
            <a:spLocks noGrp="1"/>
          </p:cNvSpPr>
          <p:nvPr>
            <p:ph idx="1"/>
          </p:nvPr>
        </p:nvSpPr>
        <p:spPr/>
        <p:txBody>
          <a:bodyPr/>
          <a:lstStyle/>
          <a:p>
            <a:pPr>
              <a:buFont typeface="Wingdings" charset="2"/>
              <a:buChar char="v"/>
            </a:pPr>
            <a:r>
              <a:rPr lang="en-US" dirty="0"/>
              <a:t>Individuals in wealthy countries can promote and protect their own health and the health of those around them by making well-informed decisions and participating in preventative initiatives like vaccinations and screening. </a:t>
            </a:r>
          </a:p>
          <a:p>
            <a:pPr>
              <a:buFont typeface="Wingdings" charset="2"/>
              <a:buChar char="v"/>
            </a:pPr>
            <a:r>
              <a:rPr lang="en-US" dirty="0"/>
              <a:t>Raising awareness of health issues and advocate for funding to be redirected into prevention strategies. </a:t>
            </a:r>
          </a:p>
          <a:p>
            <a:pPr>
              <a:buFont typeface="Wingdings" charset="2"/>
              <a:buChar char="v"/>
            </a:pPr>
            <a:r>
              <a:rPr lang="en-US" dirty="0"/>
              <a:t>Increasing education across the lifespan and ensuring that everyone has access to health care. </a:t>
            </a:r>
          </a:p>
          <a:p>
            <a:pPr>
              <a:buFont typeface="Wingdings" charset="2"/>
              <a:buChar char="v"/>
            </a:pPr>
            <a:r>
              <a:rPr lang="en-US" dirty="0"/>
              <a:t>Ensuring universal access to safe, effective, quality, affordable medications.</a:t>
            </a:r>
          </a:p>
        </p:txBody>
      </p:sp>
    </p:spTree>
    <p:extLst>
      <p:ext uri="{BB962C8B-B14F-4D97-AF65-F5344CB8AC3E}">
        <p14:creationId xmlns:p14="http://schemas.microsoft.com/office/powerpoint/2010/main" val="35496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so far?</a:t>
            </a:r>
          </a:p>
        </p:txBody>
      </p:sp>
      <p:sp>
        <p:nvSpPr>
          <p:cNvPr id="3" name="Content Placeholder 2"/>
          <p:cNvSpPr>
            <a:spLocks noGrp="1"/>
          </p:cNvSpPr>
          <p:nvPr>
            <p:ph idx="1"/>
          </p:nvPr>
        </p:nvSpPr>
        <p:spPr/>
        <p:txBody>
          <a:bodyPr/>
          <a:lstStyle/>
          <a:p>
            <a:pPr>
              <a:buFont typeface="Wingdings" charset="2"/>
              <a:buChar char="v"/>
            </a:pPr>
            <a:r>
              <a:rPr lang="en-US" dirty="0"/>
              <a:t>Maternal mortality has fallen by almost 50 per cent since 1990 </a:t>
            </a:r>
          </a:p>
          <a:p>
            <a:pPr>
              <a:buFont typeface="Wingdings" charset="2"/>
              <a:buChar char="v"/>
            </a:pPr>
            <a:r>
              <a:rPr lang="en-US" dirty="0"/>
              <a:t>Measles vaccines have averted nearly 15.6 million deaths since 2000  </a:t>
            </a:r>
          </a:p>
          <a:p>
            <a:pPr>
              <a:buFont typeface="Wingdings" charset="2"/>
              <a:buChar char="v"/>
            </a:pPr>
            <a:r>
              <a:rPr lang="en-US" dirty="0"/>
              <a:t>13.6 million people had access to antiretroviral therapy by the end of 2014. </a:t>
            </a:r>
          </a:p>
          <a:p>
            <a:pPr>
              <a:buFont typeface="Wingdings" charset="2"/>
              <a:buChar char="v"/>
            </a:pPr>
            <a:r>
              <a:rPr lang="en-US" dirty="0"/>
              <a:t>The period between 2000 and 2015 saw a 46 per cent reduction in HIV incidence; a 17 per cent decline in the incidence of tuberculosis; a 41 per cent decrease in the incidence of malaria </a:t>
            </a:r>
          </a:p>
          <a:p>
            <a:pPr>
              <a:buFont typeface="Wingdings" charset="2"/>
              <a:buChar char="v"/>
            </a:pPr>
            <a:endParaRPr lang="en-US" dirty="0"/>
          </a:p>
          <a:p>
            <a:pPr>
              <a:buFont typeface="Wingdings" charset="2"/>
              <a:buChar char="v"/>
            </a:pPr>
            <a:r>
              <a:rPr lang="en-US" dirty="0"/>
              <a:t>Still room to improve-traffic incidences increased and is not on track for 2030 goals. </a:t>
            </a:r>
          </a:p>
          <a:p>
            <a:endParaRPr lang="en-US" dirty="0"/>
          </a:p>
        </p:txBody>
      </p:sp>
    </p:spTree>
    <p:extLst>
      <p:ext uri="{BB962C8B-B14F-4D97-AF65-F5344CB8AC3E}">
        <p14:creationId xmlns:p14="http://schemas.microsoft.com/office/powerpoint/2010/main" val="390733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254496" cy="1499616"/>
          </a:xfrm>
        </p:spPr>
        <p:txBody>
          <a:bodyPr/>
          <a:lstStyle/>
          <a:p>
            <a:r>
              <a:rPr lang="en-US" dirty="0"/>
              <a:t>Goal 4: quality education</a:t>
            </a:r>
          </a:p>
        </p:txBody>
      </p:sp>
      <p:sp>
        <p:nvSpPr>
          <p:cNvPr id="3" name="Content Placeholder 2"/>
          <p:cNvSpPr>
            <a:spLocks noGrp="1"/>
          </p:cNvSpPr>
          <p:nvPr>
            <p:ph idx="1"/>
          </p:nvPr>
        </p:nvSpPr>
        <p:spPr/>
        <p:txBody>
          <a:bodyPr/>
          <a:lstStyle/>
          <a:p>
            <a:endParaRPr lang="en-AU" b="1" u="sng" dirty="0"/>
          </a:p>
          <a:p>
            <a:endParaRPr lang="en-AU" b="1" u="sng" dirty="0"/>
          </a:p>
          <a:p>
            <a:endParaRPr lang="en-AU" b="1" u="sng" dirty="0"/>
          </a:p>
          <a:p>
            <a:r>
              <a:rPr lang="en-AU" b="1" u="sng" dirty="0"/>
              <a:t>Goal 4: Ensure inclusive and equitable quality education and promote lifelong learning opportunities for all. </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8650" y="465328"/>
            <a:ext cx="2086486" cy="2086486"/>
          </a:xfrm>
          <a:prstGeom prst="rect">
            <a:avLst/>
          </a:prstGeom>
        </p:spPr>
      </p:pic>
    </p:spTree>
    <p:extLst>
      <p:ext uri="{BB962C8B-B14F-4D97-AF65-F5344CB8AC3E}">
        <p14:creationId xmlns:p14="http://schemas.microsoft.com/office/powerpoint/2010/main" val="19684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issues:</a:t>
            </a:r>
          </a:p>
        </p:txBody>
      </p:sp>
      <p:sp>
        <p:nvSpPr>
          <p:cNvPr id="3" name="Content Placeholder 2"/>
          <p:cNvSpPr>
            <a:spLocks noGrp="1"/>
          </p:cNvSpPr>
          <p:nvPr>
            <p:ph idx="1"/>
          </p:nvPr>
        </p:nvSpPr>
        <p:spPr/>
        <p:txBody>
          <a:bodyPr/>
          <a:lstStyle/>
          <a:p>
            <a:r>
              <a:rPr lang="en-US" dirty="0"/>
              <a:t>Enrolment in primary education in developing countries has reached 91 per cent but 57 million children remain out of school</a:t>
            </a:r>
          </a:p>
          <a:p>
            <a:r>
              <a:rPr lang="en-US" dirty="0"/>
              <a:t>More than half of children that have not enrolled in school live in sub-Saharan Africa</a:t>
            </a:r>
          </a:p>
          <a:p>
            <a:r>
              <a:rPr lang="en-US" dirty="0"/>
              <a:t>An estimated 50 per cent of out-of-school children of primary school age live in conflict-affected areas</a:t>
            </a:r>
          </a:p>
          <a:p>
            <a:r>
              <a:rPr lang="en-US" dirty="0"/>
              <a:t>103 million youth worldwide lack basic literacy skills, and more than 60 per cent of them are women</a:t>
            </a:r>
          </a:p>
          <a:p>
            <a:r>
              <a:rPr lang="en-US" dirty="0"/>
              <a:t>Lack of education keeps people in a cycle of poverty</a:t>
            </a:r>
          </a:p>
          <a:p>
            <a:endParaRPr lang="en-US" dirty="0"/>
          </a:p>
        </p:txBody>
      </p:sp>
    </p:spTree>
    <p:extLst>
      <p:ext uri="{BB962C8B-B14F-4D97-AF65-F5344CB8AC3E}">
        <p14:creationId xmlns:p14="http://schemas.microsoft.com/office/powerpoint/2010/main" val="269650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18061</Words>
  <Application>Microsoft Office PowerPoint</Application>
  <PresentationFormat>Widescreen</PresentationFormat>
  <Paragraphs>1446</Paragraphs>
  <Slides>245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245</vt:i4>
      </vt:variant>
    </vt:vector>
  </HeadingPairs>
  <TitlesOfParts>
    <vt:vector size="254" baseType="lpstr">
      <vt:lpstr>Al Bayan Plain</vt:lpstr>
      <vt:lpstr>Arial</vt:lpstr>
      <vt:lpstr>Calibri</vt:lpstr>
      <vt:lpstr>Courier New</vt:lpstr>
      <vt:lpstr>Tw Cen MT</vt:lpstr>
      <vt:lpstr>Tw Cen MT Condensed</vt:lpstr>
      <vt:lpstr>Wingdings</vt:lpstr>
      <vt:lpstr>Wingdings 3</vt:lpstr>
      <vt:lpstr>Integral</vt:lpstr>
      <vt:lpstr>Unit 4</vt:lpstr>
      <vt:lpstr>Health promotion: advocacy</vt:lpstr>
      <vt:lpstr>Syllabus content</vt:lpstr>
      <vt:lpstr>Health promotion Advocacy: what is it?</vt:lpstr>
      <vt:lpstr>Advocacy: when is it best used?</vt:lpstr>
      <vt:lpstr>Strategies for advocacy:</vt:lpstr>
      <vt:lpstr>Strategies for advocacy: lobbying </vt:lpstr>
      <vt:lpstr>Strategies for advocacy: raising awareness </vt:lpstr>
      <vt:lpstr>Raising awareness example: Ice bucket challenge</vt:lpstr>
      <vt:lpstr>Strategies for advocacy: creating debate </vt:lpstr>
      <vt:lpstr>Creating debate example: debate.org</vt:lpstr>
      <vt:lpstr>Strategies for advocacy: developing partnerships</vt:lpstr>
      <vt:lpstr>Developing partnerships example: </vt:lpstr>
      <vt:lpstr>Strategies for advocacy: building capacity </vt:lpstr>
      <vt:lpstr>Building capacity example: healthway</vt:lpstr>
      <vt:lpstr>Strategies for advocacy: mobilising groups</vt:lpstr>
      <vt:lpstr>Strategies for advocacy: framing issues</vt:lpstr>
      <vt:lpstr>Framing issues example:</vt:lpstr>
      <vt:lpstr>Strategies for advocacy: using champions</vt:lpstr>
      <vt:lpstr>Strategies for advocacy: using champions</vt:lpstr>
      <vt:lpstr>Using champions example: ruok? day</vt:lpstr>
      <vt:lpstr>PowerPoint Presentation</vt:lpstr>
      <vt:lpstr>Strategies for advocacy: influencing policy </vt:lpstr>
      <vt:lpstr>Sources:</vt:lpstr>
      <vt:lpstr>Impact of determinants on health inequities</vt:lpstr>
      <vt:lpstr>Syllabus content</vt:lpstr>
      <vt:lpstr>Reminder: health inequities definition</vt:lpstr>
      <vt:lpstr>SOCIAL DETERMINANTS</vt:lpstr>
      <vt:lpstr>Social determinants: Social Gradient</vt:lpstr>
      <vt:lpstr>Social gradient &amp; health inequity</vt:lpstr>
      <vt:lpstr>Social determinants: unemployment</vt:lpstr>
      <vt:lpstr>Social determinants: early life</vt:lpstr>
      <vt:lpstr>Social determinants: work</vt:lpstr>
      <vt:lpstr>Work &amp; health inequity</vt:lpstr>
      <vt:lpstr>Case study: India garment factory</vt:lpstr>
      <vt:lpstr>Case study: India garment factory</vt:lpstr>
      <vt:lpstr>Case study: India garment factory</vt:lpstr>
      <vt:lpstr>Social determinants: addiction</vt:lpstr>
      <vt:lpstr>Social determinants: stress</vt:lpstr>
      <vt:lpstr>Stress &amp; health inequity</vt:lpstr>
      <vt:lpstr>Social determinants: food</vt:lpstr>
      <vt:lpstr>Social determinants: transport</vt:lpstr>
      <vt:lpstr>Social determinants: social exclusion</vt:lpstr>
      <vt:lpstr>Social determinants: social support</vt:lpstr>
      <vt:lpstr>Social determinants: culture</vt:lpstr>
      <vt:lpstr>Social determinants: culture example</vt:lpstr>
      <vt:lpstr>“OPEN BOOK” Exam Question</vt:lpstr>
      <vt:lpstr>Environmental determinants: features of the natural and built environment</vt:lpstr>
      <vt:lpstr>Environmental determinants: geographical location</vt:lpstr>
      <vt:lpstr>Socioeconomic determinants: education</vt:lpstr>
      <vt:lpstr>The moment of lift: quote from m. Gates</vt:lpstr>
      <vt:lpstr>Socioeconomic determinants: employment</vt:lpstr>
      <vt:lpstr>Socioeconomic determinants: income</vt:lpstr>
      <vt:lpstr>Socioeconomic determinants: family </vt:lpstr>
      <vt:lpstr>Socioeconomic determinants: housing/neighbourhood</vt:lpstr>
      <vt:lpstr>Socioeconomic determinants: access to services</vt:lpstr>
      <vt:lpstr>Socioeconomic determinants: migration/refugee status</vt:lpstr>
      <vt:lpstr>Socioeconomic determinants: food security</vt:lpstr>
      <vt:lpstr>Biomedical determinants: birth weight</vt:lpstr>
      <vt:lpstr>Biomedical determinants: body weight</vt:lpstr>
      <vt:lpstr>Sources:</vt:lpstr>
      <vt:lpstr>Global and local barriers </vt:lpstr>
      <vt:lpstr>Syllabus content</vt:lpstr>
      <vt:lpstr>Global and local barriers</vt:lpstr>
      <vt:lpstr>POVERTY</vt:lpstr>
      <vt:lpstr>DISEASE outbreaks</vt:lpstr>
      <vt:lpstr>FAmine</vt:lpstr>
      <vt:lpstr>What causes famine?</vt:lpstr>
      <vt:lpstr>Drought</vt:lpstr>
      <vt:lpstr>Impact of drought</vt:lpstr>
      <vt:lpstr>Availability of clean drinking water</vt:lpstr>
      <vt:lpstr>PowerPoint Presentation</vt:lpstr>
      <vt:lpstr>PowerPoint Presentation</vt:lpstr>
      <vt:lpstr>PowerPoint Presentation</vt:lpstr>
      <vt:lpstr>PowerPoint Presentation</vt:lpstr>
      <vt:lpstr>PowerPoint Presentation</vt:lpstr>
      <vt:lpstr>Challenges to addressing this barrier:</vt:lpstr>
      <vt:lpstr>How do these 5 barriers interrelate?</vt:lpstr>
      <vt:lpstr>How do these barriers make it hard to address the social determinants?</vt:lpstr>
      <vt:lpstr>Sources:</vt:lpstr>
      <vt:lpstr>United nations sustainable development goals</vt:lpstr>
      <vt:lpstr>Syllabus content</vt:lpstr>
      <vt:lpstr>What are the sustainable development goals? (SDG’s)</vt:lpstr>
      <vt:lpstr>What are the sdg’s? (ContiNUed)</vt:lpstr>
      <vt:lpstr>Overarching PURPOSE of SDG’S:</vt:lpstr>
      <vt:lpstr>12 Health studies:   Our 5 focus goals</vt:lpstr>
      <vt:lpstr>What you need to know:</vt:lpstr>
      <vt:lpstr>Goal 2: zero hunger</vt:lpstr>
      <vt:lpstr>The issues:</vt:lpstr>
      <vt:lpstr>Targets for goal 2</vt:lpstr>
      <vt:lpstr>Strategies to achieve these targets?</vt:lpstr>
      <vt:lpstr>Progress made so far?</vt:lpstr>
      <vt:lpstr>Goal 3: good health &amp; wellbeing</vt:lpstr>
      <vt:lpstr>The issues:</vt:lpstr>
      <vt:lpstr>Targets for goal 3</vt:lpstr>
      <vt:lpstr>Strategies to achieve these targets</vt:lpstr>
      <vt:lpstr>Progress made so far?</vt:lpstr>
      <vt:lpstr>Goal 4: quality education</vt:lpstr>
      <vt:lpstr>The issues:</vt:lpstr>
      <vt:lpstr>The moment of Lift: M. Gates (Page 101)</vt:lpstr>
      <vt:lpstr>Targets for goal 4</vt:lpstr>
      <vt:lpstr>Strategies to achieve these targets</vt:lpstr>
      <vt:lpstr>Progress made so far?</vt:lpstr>
      <vt:lpstr>Goal 5: gender equality</vt:lpstr>
      <vt:lpstr>The issues:</vt:lpstr>
      <vt:lpstr>Targets for goal 5</vt:lpstr>
      <vt:lpstr>Strategies to achieve these targets</vt:lpstr>
      <vt:lpstr>Progress made so far?</vt:lpstr>
      <vt:lpstr>Goal 6: clean water &amp; sanitation</vt:lpstr>
      <vt:lpstr>The issues:</vt:lpstr>
      <vt:lpstr>Targets for goal 6</vt:lpstr>
      <vt:lpstr>Strategies to achieve these targets</vt:lpstr>
      <vt:lpstr>Progress made so far?</vt:lpstr>
      <vt:lpstr>SDG Partnerships platform</vt:lpstr>
      <vt:lpstr>Sources:</vt:lpstr>
      <vt:lpstr>Health indicators between australia and developing countries</vt:lpstr>
      <vt:lpstr>Syllabus content</vt:lpstr>
      <vt:lpstr>Definitions:</vt:lpstr>
      <vt:lpstr>Life expectancy</vt:lpstr>
      <vt:lpstr>Life expectancy</vt:lpstr>
      <vt:lpstr>What factors influence life expectancy?</vt:lpstr>
      <vt:lpstr>PowerPoint Presentation</vt:lpstr>
      <vt:lpstr>mortality</vt:lpstr>
      <vt:lpstr>Leading causes of death in australia</vt:lpstr>
      <vt:lpstr>Leading causes of death in Australia</vt:lpstr>
      <vt:lpstr>Research using Healthdata.org</vt:lpstr>
      <vt:lpstr>morbidity</vt:lpstr>
      <vt:lpstr>morbidity</vt:lpstr>
      <vt:lpstr>PowerPoint Presentation</vt:lpstr>
      <vt:lpstr>Application Task:</vt:lpstr>
      <vt:lpstr>Application question: Life expectancy</vt:lpstr>
      <vt:lpstr>Sources:</vt:lpstr>
      <vt:lpstr>Impact of world events</vt:lpstr>
      <vt:lpstr>Syllabus content</vt:lpstr>
      <vt:lpstr>PowerPoint Presentation</vt:lpstr>
      <vt:lpstr>Identities…</vt:lpstr>
      <vt:lpstr>Displacement from traditional homelands</vt:lpstr>
      <vt:lpstr>PowerPoint Presentation</vt:lpstr>
      <vt:lpstr>INFLUENCE OF DISPLACEMENT ON IDENTITIES:</vt:lpstr>
      <vt:lpstr>war</vt:lpstr>
      <vt:lpstr>INLFUENCE OF WAR ON IDENTITIES:</vt:lpstr>
      <vt:lpstr>violence</vt:lpstr>
      <vt:lpstr>INFLUENCE OF VIOLENCE ON IDENTITIES:</vt:lpstr>
      <vt:lpstr>conflict</vt:lpstr>
      <vt:lpstr>Influence of conflict on identities:</vt:lpstr>
      <vt:lpstr>Natural disasters</vt:lpstr>
      <vt:lpstr>Influence of natural disasters on identities</vt:lpstr>
      <vt:lpstr>Sources:</vt:lpstr>
      <vt:lpstr>Government policies and regulations</vt:lpstr>
      <vt:lpstr>Syllabus content</vt:lpstr>
      <vt:lpstr>Attitudes, beliefs and values. </vt:lpstr>
      <vt:lpstr>Structural interventions:</vt:lpstr>
      <vt:lpstr>Structural interventions: EXAMPLE</vt:lpstr>
      <vt:lpstr>Regulations</vt:lpstr>
      <vt:lpstr>Government policies/regulations that promote or restrict behaviours</vt:lpstr>
      <vt:lpstr>Sources:</vt:lpstr>
      <vt:lpstr>DEFINITIONS:</vt:lpstr>
      <vt:lpstr>How do these norms influence behaviour?</vt:lpstr>
      <vt:lpstr>Class activity</vt:lpstr>
      <vt:lpstr>Sources:</vt:lpstr>
      <vt:lpstr>Roles of the world health organisation</vt:lpstr>
      <vt:lpstr>Syllabus content</vt:lpstr>
      <vt:lpstr>LET’S TAKE A LOOK AT how they describe their purpose…</vt:lpstr>
      <vt:lpstr>For universal health coverage, we:  </vt:lpstr>
      <vt:lpstr>For health emergencies, we: </vt:lpstr>
      <vt:lpstr>For health and well-being we: </vt:lpstr>
      <vt:lpstr>Through our work, we address: </vt:lpstr>
      <vt:lpstr>For each of the 6 roles outlined ahead:</vt:lpstr>
      <vt:lpstr>Role 1: ProviDe leadership</vt:lpstr>
      <vt:lpstr>Role 2: provide technical support  </vt:lpstr>
      <vt:lpstr>Role 3: monitor the health situation </vt:lpstr>
      <vt:lpstr>role 4: articulate ethical and evidence-Based policy options</vt:lpstr>
      <vt:lpstr>role 4: articulate ethical and evidence-based policy options (continued)</vt:lpstr>
      <vt:lpstr>Role 5: set norms and standards</vt:lpstr>
      <vt:lpstr>Role 6: shape the research agenda</vt:lpstr>
      <vt:lpstr>More practical examples of the role of the world health organisation…</vt:lpstr>
      <vt:lpstr>Who does the world health organization work with? (partnerships)</vt:lpstr>
      <vt:lpstr>PowerPoint Presentation</vt:lpstr>
      <vt:lpstr>PowerPoint Presentation</vt:lpstr>
      <vt:lpstr>Sources:</vt:lpstr>
      <vt:lpstr>Australia’s Aid Program</vt:lpstr>
      <vt:lpstr>Syllabus content</vt:lpstr>
      <vt:lpstr>Purpose of Australia’s aid program:</vt:lpstr>
      <vt:lpstr>PowerPoint Presentation</vt:lpstr>
      <vt:lpstr>“Private sector Development”</vt:lpstr>
      <vt:lpstr>“human development”</vt:lpstr>
      <vt:lpstr>Who does Australia’s aid program focus on?</vt:lpstr>
      <vt:lpstr>PowerPoint Presentation</vt:lpstr>
      <vt:lpstr>Functions of australia’s aid program</vt:lpstr>
      <vt:lpstr>Infrastructure, trade facilitation and international competitiveness</vt:lpstr>
      <vt:lpstr>Agriculture, fisheries and water</vt:lpstr>
      <vt:lpstr>Effective governance: policies, institutions and functioning economies</vt:lpstr>
      <vt:lpstr>Education and health</vt:lpstr>
      <vt:lpstr>Building resilience: humanitarian assistance, disaster risk reduction and social protection</vt:lpstr>
      <vt:lpstr>Gender equality and empowering women and girls</vt:lpstr>
      <vt:lpstr>Practice Multiple Choice question</vt:lpstr>
      <vt:lpstr>Sources:</vt:lpstr>
      <vt:lpstr>The national strategic framework for chronic conditions</vt:lpstr>
      <vt:lpstr>Syllabus content</vt:lpstr>
      <vt:lpstr>Let’s take it back a step…What is the NSFCC?</vt:lpstr>
      <vt:lpstr>purpose of the nsfcc?</vt:lpstr>
      <vt:lpstr>Who is it for?</vt:lpstr>
      <vt:lpstr>Who wrote it?</vt:lpstr>
      <vt:lpstr>Let’s define chronic conditions:</vt:lpstr>
      <vt:lpstr>PowerPoint Presentation</vt:lpstr>
      <vt:lpstr>3 objectives of the nsfcc:</vt:lpstr>
      <vt:lpstr>Objective #1</vt:lpstr>
      <vt:lpstr>Objective #1</vt:lpstr>
      <vt:lpstr>Objective #1</vt:lpstr>
      <vt:lpstr>Objective #2</vt:lpstr>
      <vt:lpstr>Objective #2</vt:lpstr>
      <vt:lpstr>Objective #2</vt:lpstr>
      <vt:lpstr>Objective #3</vt:lpstr>
      <vt:lpstr>Objective #3</vt:lpstr>
      <vt:lpstr>Objective #3</vt:lpstr>
      <vt:lpstr>Objective #3</vt:lpstr>
      <vt:lpstr>Measuring success of 3 objectives?</vt:lpstr>
      <vt:lpstr>Class activity</vt:lpstr>
      <vt:lpstr>Principles of nsfcc: Equity</vt:lpstr>
      <vt:lpstr>Principles of nsfcc: Collaboration and Partnerships</vt:lpstr>
      <vt:lpstr>Principles of nsfcc: access</vt:lpstr>
      <vt:lpstr>Principles of nsfcc: evidence based</vt:lpstr>
      <vt:lpstr>Principles of nsfcc: person centred approaches</vt:lpstr>
      <vt:lpstr>Principles of nsfcc: sustainability</vt:lpstr>
      <vt:lpstr>Principles of nsfcc: accountability and transparency</vt:lpstr>
      <vt:lpstr>Principles of nsfcc: shared responsibility</vt:lpstr>
      <vt:lpstr>Acronym??</vt:lpstr>
      <vt:lpstr>Sources: </vt:lpstr>
      <vt:lpstr>Communication skills in health settings </vt:lpstr>
      <vt:lpstr>Syllabus content</vt:lpstr>
      <vt:lpstr>health settings</vt:lpstr>
      <vt:lpstr>mediation</vt:lpstr>
      <vt:lpstr>negotiation</vt:lpstr>
      <vt:lpstr>compromise</vt:lpstr>
      <vt:lpstr>Managing conflict</vt:lpstr>
      <vt:lpstr>arbitration</vt:lpstr>
      <vt:lpstr>leadership</vt:lpstr>
      <vt:lpstr>facilitation</vt:lpstr>
      <vt:lpstr>Sources:</vt:lpstr>
      <vt:lpstr>Graphs and tables practice</vt:lpstr>
      <vt:lpstr>Draw conclusions from the following tables/graphs.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Katie Hair</dc:creator>
  <cp:lastModifiedBy>Katie Hair</cp:lastModifiedBy>
  <cp:revision>3</cp:revision>
  <dcterms:created xsi:type="dcterms:W3CDTF">2020-11-20T02:30:12Z</dcterms:created>
  <dcterms:modified xsi:type="dcterms:W3CDTF">2021-06-09T02:54:33Z</dcterms:modified>
</cp:coreProperties>
</file>